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3" r:id="rId5"/>
    <p:sldId id="262" r:id="rId6"/>
    <p:sldId id="264" r:id="rId7"/>
    <p:sldId id="266" r:id="rId8"/>
    <p:sldId id="265" r:id="rId9"/>
    <p:sldId id="261" r:id="rId10"/>
    <p:sldId id="267" r:id="rId11"/>
    <p:sldId id="268" r:id="rId12"/>
    <p:sldId id="270" r:id="rId13"/>
    <p:sldId id="271" r:id="rId14"/>
    <p:sldId id="272" r:id="rId15"/>
    <p:sldId id="274" r:id="rId16"/>
    <p:sldId id="275" r:id="rId17"/>
    <p:sldId id="276" r:id="rId18"/>
    <p:sldId id="277" r:id="rId19"/>
    <p:sldId id="278" r:id="rId20"/>
    <p:sldId id="310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3" r:id="rId45"/>
    <p:sldId id="304" r:id="rId46"/>
    <p:sldId id="305" r:id="rId47"/>
    <p:sldId id="306" r:id="rId48"/>
    <p:sldId id="307" r:id="rId49"/>
    <p:sldId id="308" r:id="rId50"/>
    <p:sldId id="309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57299"/>
            <a:ext cx="7815290" cy="224315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БИОПСИХОСОЦИАЛЬНЫЙ ПОДХОД К АНАЛИЗУ ПИЩЕВОГО ПОВЕДЕНИЯ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зав. кафедрой психотерапии и наркологии КГМА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профессор  А.М.Карпов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571472" y="0"/>
            <a:ext cx="8053416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 </a:t>
            </a:r>
          </a:p>
          <a:p>
            <a:pPr algn="ctr"/>
            <a:endParaRPr lang="ru-RU" sz="2800" b="1" dirty="0" smtClean="0">
              <a:solidFill>
                <a:schemeClr val="tx2"/>
              </a:solidFill>
              <a:latin typeface="Arial" charset="0"/>
            </a:endParaRPr>
          </a:p>
          <a:p>
            <a:pPr algn="ctr"/>
            <a:endParaRPr lang="ru-RU" sz="2800" b="1" dirty="0" smtClean="0">
              <a:solidFill>
                <a:schemeClr val="tx2"/>
              </a:solidFill>
              <a:latin typeface="Arial" charset="0"/>
            </a:endParaRPr>
          </a:p>
          <a:p>
            <a:pPr algn="ctr"/>
            <a:endParaRPr lang="ru-RU" sz="2800" b="1" dirty="0" smtClean="0">
              <a:solidFill>
                <a:schemeClr val="tx2"/>
              </a:solidFill>
              <a:latin typeface="Arial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Arial" charset="0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Arial" charset="0"/>
            </a:endParaRPr>
          </a:p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Arial" charset="0"/>
              </a:rPr>
              <a:t>Биопсихосоциальная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 структура </a:t>
            </a:r>
            <a:r>
              <a:rPr lang="ru-RU" sz="3200" b="1" dirty="0">
                <a:solidFill>
                  <a:srgbClr val="FF0000"/>
                </a:solidFill>
                <a:latin typeface="Arial" charset="0"/>
              </a:rPr>
              <a:t>человека </a:t>
            </a:r>
            <a:r>
              <a:rPr lang="ru-RU" sz="3200" b="1" dirty="0" smtClean="0">
                <a:solidFill>
                  <a:srgbClr val="FF0000"/>
                </a:solidFill>
                <a:latin typeface="Arial" charset="0"/>
              </a:rPr>
              <a:t> (БСЧ)</a:t>
            </a:r>
            <a:endParaRPr lang="ru-RU" sz="32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3429000" y="1981200"/>
            <a:ext cx="3886200" cy="34290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 b="1">
              <a:solidFill>
                <a:schemeClr val="accent2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>
              <a:latin typeface="Tahoma" pitchFamily="34" charset="0"/>
            </a:endParaRPr>
          </a:p>
        </p:txBody>
      </p:sp>
      <p:sp>
        <p:nvSpPr>
          <p:cNvPr id="8197" name="Oval 5"/>
          <p:cNvSpPr>
            <a:spLocks noChangeArrowheads="1"/>
          </p:cNvSpPr>
          <p:nvPr/>
        </p:nvSpPr>
        <p:spPr bwMode="auto">
          <a:xfrm>
            <a:off x="3962400" y="2438400"/>
            <a:ext cx="2895600" cy="2514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8198" name="Oval 6"/>
          <p:cNvSpPr>
            <a:spLocks noChangeArrowheads="1"/>
          </p:cNvSpPr>
          <p:nvPr/>
        </p:nvSpPr>
        <p:spPr bwMode="auto">
          <a:xfrm>
            <a:off x="4419600" y="2895600"/>
            <a:ext cx="19812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029200" y="1905000"/>
            <a:ext cx="936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дух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876800" y="2438400"/>
            <a:ext cx="11445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4953000" y="3276600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graphicFrame>
        <p:nvGraphicFramePr>
          <p:cNvPr id="8194" name="Диаграмма 21"/>
          <p:cNvGraphicFramePr>
            <a:graphicFrameLocks/>
          </p:cNvGraphicFramePr>
          <p:nvPr/>
        </p:nvGraphicFramePr>
        <p:xfrm>
          <a:off x="381000" y="1447800"/>
          <a:ext cx="1447800" cy="1524000"/>
        </p:xfrm>
        <a:graphic>
          <a:graphicData uri="http://schemas.openxmlformats.org/presentationml/2006/ole">
            <p:oleObj spid="_x0000_s1026" r:id="rId3" imgW="1444877" imgH="1524132" progId="Excel.Sheet.8">
              <p:embed/>
            </p:oleObj>
          </a:graphicData>
        </a:graphic>
      </p:graphicFrame>
      <p:grpSp>
        <p:nvGrpSpPr>
          <p:cNvPr id="2" name="Группа 34"/>
          <p:cNvGrpSpPr>
            <a:grpSpLocks/>
          </p:cNvGrpSpPr>
          <p:nvPr/>
        </p:nvGrpSpPr>
        <p:grpSpPr bwMode="auto">
          <a:xfrm>
            <a:off x="533400" y="3124200"/>
            <a:ext cx="1219200" cy="1271588"/>
            <a:chOff x="3000364" y="3482790"/>
            <a:chExt cx="1428760" cy="1500198"/>
          </a:xfrm>
        </p:grpSpPr>
        <p:grpSp>
          <p:nvGrpSpPr>
            <p:cNvPr id="3" name="Группа 33"/>
            <p:cNvGrpSpPr>
              <a:grpSpLocks/>
            </p:cNvGrpSpPr>
            <p:nvPr/>
          </p:nvGrpSpPr>
          <p:grpSpPr bwMode="auto">
            <a:xfrm>
              <a:off x="3000364" y="3482790"/>
              <a:ext cx="1428760" cy="999568"/>
              <a:chOff x="3000364" y="3482790"/>
              <a:chExt cx="1428760" cy="999568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3000364" y="3482790"/>
                <a:ext cx="1428760" cy="500067"/>
              </a:xfrm>
              <a:prstGeom prst="rect">
                <a:avLst/>
              </a:prstGeom>
              <a:solidFill>
                <a:srgbClr val="FF99CC"/>
              </a:solidFill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000364" y="3982857"/>
                <a:ext cx="1428760" cy="500065"/>
              </a:xfrm>
              <a:prstGeom prst="rect">
                <a:avLst/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3000364" y="4482922"/>
              <a:ext cx="1428760" cy="500066"/>
            </a:xfrm>
            <a:prstGeom prst="rect">
              <a:avLst/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grpSp>
        <p:nvGrpSpPr>
          <p:cNvPr id="4" name="Группа 32"/>
          <p:cNvGrpSpPr>
            <a:grpSpLocks/>
          </p:cNvGrpSpPr>
          <p:nvPr/>
        </p:nvGrpSpPr>
        <p:grpSpPr bwMode="auto">
          <a:xfrm>
            <a:off x="381000" y="4724400"/>
            <a:ext cx="1371600" cy="1143000"/>
            <a:chOff x="4714876" y="3500438"/>
            <a:chExt cx="1857388" cy="1500198"/>
          </a:xfrm>
        </p:grpSpPr>
        <p:grpSp>
          <p:nvGrpSpPr>
            <p:cNvPr id="5" name="Группа 31"/>
            <p:cNvGrpSpPr>
              <a:grpSpLocks/>
            </p:cNvGrpSpPr>
            <p:nvPr/>
          </p:nvGrpSpPr>
          <p:grpSpPr bwMode="auto">
            <a:xfrm>
              <a:off x="5000628" y="3500438"/>
              <a:ext cx="1277201" cy="1000132"/>
              <a:chOff x="5000628" y="3500438"/>
              <a:chExt cx="1277201" cy="1000132"/>
            </a:xfrm>
          </p:grpSpPr>
          <p:sp>
            <p:nvSpPr>
              <p:cNvPr id="18" name="Равнобедренный треугольник 17"/>
              <p:cNvSpPr/>
              <p:nvPr/>
            </p:nvSpPr>
            <p:spPr>
              <a:xfrm>
                <a:off x="5286711" y="3500438"/>
                <a:ext cx="713719" cy="570909"/>
              </a:xfrm>
              <a:prstGeom prst="triangle">
                <a:avLst>
                  <a:gd name="adj" fmla="val 50000"/>
                </a:avLst>
              </a:prstGeom>
              <a:solidFill>
                <a:srgbClr val="FF99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19" name="Трапеция 18"/>
              <p:cNvSpPr/>
              <p:nvPr/>
            </p:nvSpPr>
            <p:spPr>
              <a:xfrm>
                <a:off x="5000795" y="4071347"/>
                <a:ext cx="1276955" cy="429223"/>
              </a:xfrm>
              <a:prstGeom prst="trapezoid">
                <a:avLst>
                  <a:gd name="adj" fmla="val 64738"/>
                </a:avLst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0" name="Трапеция 19"/>
            <p:cNvSpPr/>
            <p:nvPr/>
          </p:nvSpPr>
          <p:spPr>
            <a:xfrm>
              <a:off x="4714876" y="4498487"/>
              <a:ext cx="1857388" cy="502149"/>
            </a:xfrm>
            <a:prstGeom prst="trapezoid">
              <a:avLst>
                <a:gd name="adj" fmla="val 59043"/>
              </a:avLst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sp>
        <p:nvSpPr>
          <p:cNvPr id="76821" name="Rectangle 21"/>
          <p:cNvSpPr>
            <a:spLocks noChangeArrowheads="1"/>
          </p:cNvSpPr>
          <p:nvPr/>
        </p:nvSpPr>
        <p:spPr bwMode="auto">
          <a:xfrm>
            <a:off x="214313" y="5786438"/>
            <a:ext cx="8610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Иерархия</a:t>
            </a:r>
            <a:r>
              <a:rPr lang="ru-RU" sz="20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масштабов и приоритетов биологических, социальных и духовных потребностей человека всеобщая - вне эпохи, политики, национальности, </a:t>
            </a:r>
            <a:r>
              <a:rPr lang="ru-RU" sz="2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религии. Рост: тело – душа - дух  </a:t>
            </a:r>
            <a:endParaRPr lang="ru-RU" sz="20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Прямоугольник 2"/>
          <p:cNvSpPr>
            <a:spLocks noChangeArrowheads="1"/>
          </p:cNvSpPr>
          <p:nvPr/>
        </p:nvSpPr>
        <p:spPr bwMode="auto">
          <a:xfrm>
            <a:off x="285750" y="285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</a:t>
            </a:r>
            <a:endParaRPr lang="ru-RU"/>
          </a:p>
        </p:txBody>
      </p:sp>
      <p:sp>
        <p:nvSpPr>
          <p:cNvPr id="95235" name="Прямоугольник 3"/>
          <p:cNvSpPr>
            <a:spLocks noChangeArrowheads="1"/>
          </p:cNvSpPr>
          <p:nvPr/>
        </p:nvSpPr>
        <p:spPr bwMode="auto">
          <a:xfrm>
            <a:off x="500035" y="2285992"/>
            <a:ext cx="81439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Социальные потребности </a:t>
            </a:r>
            <a:r>
              <a:rPr lang="ru-RU" sz="2800" b="1" dirty="0" smtClean="0">
                <a:solidFill>
                  <a:srgbClr val="FF0000"/>
                </a:solidFill>
              </a:rPr>
              <a:t>–</a:t>
            </a:r>
            <a:r>
              <a:rPr lang="ru-RU" sz="2800" dirty="0" smtClean="0">
                <a:solidFill>
                  <a:srgbClr val="FF0000"/>
                </a:solidFill>
              </a:rPr>
              <a:t>  обеспечение целостности </a:t>
            </a:r>
            <a:r>
              <a:rPr lang="ru-RU" sz="2800" dirty="0">
                <a:solidFill>
                  <a:srgbClr val="FF0000"/>
                </a:solidFill>
              </a:rPr>
              <a:t>и гармоничности человека </a:t>
            </a:r>
            <a:r>
              <a:rPr lang="ru-RU" sz="2800" b="1" dirty="0">
                <a:solidFill>
                  <a:srgbClr val="FF0000"/>
                </a:solidFill>
              </a:rPr>
              <a:t>в границах (в пространстве) общества </a:t>
            </a:r>
            <a:r>
              <a:rPr lang="ru-RU" sz="2800" dirty="0">
                <a:solidFill>
                  <a:srgbClr val="FF0000"/>
                </a:solidFill>
              </a:rPr>
              <a:t>- в сфере общения, дружбы, любви, совместной деятельности. </a:t>
            </a:r>
          </a:p>
        </p:txBody>
      </p:sp>
      <p:sp>
        <p:nvSpPr>
          <p:cNvPr id="95236" name="Прямоугольник 4"/>
          <p:cNvSpPr>
            <a:spLocks noChangeArrowheads="1"/>
          </p:cNvSpPr>
          <p:nvPr/>
        </p:nvSpPr>
        <p:spPr bwMode="auto">
          <a:xfrm>
            <a:off x="642910" y="4214818"/>
            <a:ext cx="850109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Духовные потребности </a:t>
            </a:r>
            <a:r>
              <a:rPr lang="ru-RU" sz="2800" dirty="0">
                <a:solidFill>
                  <a:srgbClr val="7030A0"/>
                </a:solidFill>
              </a:rPr>
              <a:t>проявляются стремлением в целостности и гармоничности человека </a:t>
            </a:r>
            <a:r>
              <a:rPr lang="ru-RU" sz="2800" b="1" dirty="0">
                <a:solidFill>
                  <a:srgbClr val="7030A0"/>
                </a:solidFill>
              </a:rPr>
              <a:t>в пространстве человечества, Вселенной, вечности.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>
                <a:solidFill>
                  <a:srgbClr val="7030A0"/>
                </a:solidFill>
              </a:rPr>
              <a:t>Это </a:t>
            </a:r>
            <a:r>
              <a:rPr lang="ru-RU" sz="2800" smtClean="0">
                <a:solidFill>
                  <a:srgbClr val="7030A0"/>
                </a:solidFill>
              </a:rPr>
              <a:t>– ответственность, </a:t>
            </a:r>
            <a:r>
              <a:rPr lang="ru-RU" sz="2800" dirty="0">
                <a:solidFill>
                  <a:srgbClr val="7030A0"/>
                </a:solidFill>
              </a:rPr>
              <a:t>совесть, справедливость, милосердие, сострадание,  патриотизм, подвиг, самоотверженность и др.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14291"/>
            <a:ext cx="77867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Биологические потребности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 предназначены для обеспечения целостности и гармоничности человека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в границах тела, организма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Экстраполяция БСЧ на питание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429684" cy="521497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В пищевом поведении человека удовлетворяются потребности </a:t>
            </a:r>
            <a:r>
              <a:rPr lang="ru-RU" b="1" dirty="0" smtClean="0">
                <a:solidFill>
                  <a:srgbClr val="FF0000"/>
                </a:solidFill>
              </a:rPr>
              <a:t>всех уровней - биологические, социальные и духовные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 Они обычно сочетаются. Для диагностики и коррекции расстройств пищевого поведения необходима их </a:t>
            </a:r>
            <a:r>
              <a:rPr lang="ru-RU" b="1" dirty="0" smtClean="0">
                <a:solidFill>
                  <a:srgbClr val="FF0000"/>
                </a:solidFill>
              </a:rPr>
              <a:t>дифференциация по </a:t>
            </a:r>
            <a:r>
              <a:rPr lang="ru-RU" b="1" dirty="0" err="1" smtClean="0">
                <a:solidFill>
                  <a:srgbClr val="FF0000"/>
                </a:solidFill>
              </a:rPr>
              <a:t>этиопатогенетическим</a:t>
            </a:r>
            <a:r>
              <a:rPr lang="ru-RU" b="1" dirty="0" smtClean="0">
                <a:solidFill>
                  <a:srgbClr val="FF0000"/>
                </a:solidFill>
              </a:rPr>
              <a:t> и клиническим характеристикам.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Цель выступления </a:t>
            </a:r>
            <a:r>
              <a:rPr lang="ru-RU" dirty="0" smtClean="0"/>
              <a:t>– </a:t>
            </a:r>
            <a:r>
              <a:rPr lang="ru-RU" b="1" dirty="0" smtClean="0"/>
              <a:t>Презентация разработанной нами </a:t>
            </a:r>
            <a:r>
              <a:rPr lang="ru-RU" b="1" dirty="0" smtClean="0"/>
              <a:t>психотерапевтической  образовательно-воспитательной методики </a:t>
            </a:r>
            <a:r>
              <a:rPr lang="ru-RU" b="1" dirty="0" smtClean="0"/>
              <a:t>конструктивно-содержательного анализа пищевого поведения по </a:t>
            </a:r>
            <a:r>
              <a:rPr lang="ru-RU" b="1" dirty="0" err="1" smtClean="0"/>
              <a:t>биопсихсоциальному</a:t>
            </a:r>
            <a:r>
              <a:rPr lang="ru-RU" b="1" dirty="0" smtClean="0"/>
              <a:t> алгоритму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358246" cy="10715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1. Биологические составляющие пищевого поведения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86874" cy="535785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Обеспечение организма энергетическими и пластическими субстратами,  содержащимися в </a:t>
            </a:r>
            <a:r>
              <a:rPr lang="ru-RU" sz="2400" b="1" dirty="0" smtClean="0">
                <a:solidFill>
                  <a:srgbClr val="FF0000"/>
                </a:solidFill>
              </a:rPr>
              <a:t>продуктах питания</a:t>
            </a:r>
            <a:r>
              <a:rPr lang="ru-RU" sz="2400" b="1" dirty="0" smtClean="0"/>
              <a:t>.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Количество</a:t>
            </a:r>
            <a:r>
              <a:rPr lang="ru-RU" sz="2400" b="1" dirty="0" smtClean="0"/>
              <a:t> белков, жиров, углеводов, витаминов, солей, воды и других компонентов пищи, нужных для полного удовлетворения всех запросов организма </a:t>
            </a:r>
            <a:r>
              <a:rPr lang="ru-RU" sz="2400" b="1" dirty="0" smtClean="0">
                <a:solidFill>
                  <a:srgbClr val="FF0000"/>
                </a:solidFill>
              </a:rPr>
              <a:t>доступно для точного определения </a:t>
            </a:r>
            <a:r>
              <a:rPr lang="ru-RU" sz="2400" b="1" dirty="0" smtClean="0"/>
              <a:t>по </a:t>
            </a:r>
            <a:r>
              <a:rPr lang="ru-RU" sz="2400" b="1" dirty="0" err="1" smtClean="0"/>
              <a:t>гигеническим</a:t>
            </a:r>
            <a:r>
              <a:rPr lang="ru-RU" sz="2400" b="1" dirty="0" smtClean="0"/>
              <a:t>, возрастным, </a:t>
            </a:r>
            <a:r>
              <a:rPr lang="ru-RU" sz="2400" b="1" dirty="0" err="1" smtClean="0"/>
              <a:t>гендерным</a:t>
            </a:r>
            <a:r>
              <a:rPr lang="ru-RU" sz="2400" b="1" dirty="0" smtClean="0"/>
              <a:t>, конституциональным, профессиональным, климатическим и другим нормам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Биологическая составляющая первична, принудительна, обязательна для исполнения</a:t>
            </a:r>
            <a:r>
              <a:rPr lang="ru-RU" sz="2400" b="1" dirty="0" smtClean="0"/>
              <a:t>. Как недостаток, так и избыток каких-либо пищевых веществ вреден для здоровья</a:t>
            </a:r>
          </a:p>
          <a:p>
            <a:r>
              <a:rPr lang="ru-RU" sz="2400" b="1" dirty="0" smtClean="0"/>
              <a:t>Для оптимального использования </a:t>
            </a:r>
            <a:r>
              <a:rPr lang="ru-RU" sz="2400" b="1" dirty="0" smtClean="0">
                <a:solidFill>
                  <a:srgbClr val="FF0000"/>
                </a:solidFill>
              </a:rPr>
              <a:t>биологического потенциала пищи требуется социальное и духовное</a:t>
            </a:r>
            <a:r>
              <a:rPr lang="ru-RU" sz="2400" b="1" dirty="0" smtClean="0"/>
              <a:t> сопровождение через воспитание и образование</a:t>
            </a:r>
            <a:endParaRPr lang="ru-RU" sz="2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2. Информационная составляющая пищевых продуктов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528641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Малоизвестна, но </a:t>
            </a:r>
            <a:r>
              <a:rPr lang="ru-RU" b="1" dirty="0" smtClean="0">
                <a:solidFill>
                  <a:srgbClr val="FF0000"/>
                </a:solidFill>
              </a:rPr>
              <a:t>стратегически очень важна </a:t>
            </a:r>
            <a:r>
              <a:rPr lang="ru-RU" b="1" dirty="0" smtClean="0"/>
              <a:t>и заслуживает привлечения к ней внимания. </a:t>
            </a:r>
          </a:p>
          <a:p>
            <a:r>
              <a:rPr lang="ru-RU" b="1" dirty="0" smtClean="0"/>
              <a:t>Натуральные продукты и организм человека состоят из  </a:t>
            </a:r>
            <a:r>
              <a:rPr lang="ru-RU" b="1" dirty="0" smtClean="0">
                <a:solidFill>
                  <a:srgbClr val="FF0000"/>
                </a:solidFill>
              </a:rPr>
              <a:t>клеток, поэтому  имеют очень много общих структурно-функциональных элементов </a:t>
            </a:r>
            <a:r>
              <a:rPr lang="ru-RU" b="1" dirty="0" smtClean="0"/>
              <a:t>– мембраны, ядро, митохондрии, лизосомы, рибосомы и др.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ДНК </a:t>
            </a:r>
            <a:r>
              <a:rPr lang="ru-RU" b="1" dirty="0" smtClean="0"/>
              <a:t>клеток продуктов и человека </a:t>
            </a:r>
            <a:r>
              <a:rPr lang="ru-RU" b="1" dirty="0" smtClean="0">
                <a:solidFill>
                  <a:srgbClr val="FF0000"/>
                </a:solidFill>
              </a:rPr>
              <a:t>состоит из одних и тех же нуклеотидов </a:t>
            </a:r>
            <a:r>
              <a:rPr lang="ru-RU" b="1" dirty="0" smtClean="0"/>
              <a:t>– </a:t>
            </a:r>
            <a:r>
              <a:rPr lang="ru-RU" b="1" dirty="0" err="1" smtClean="0"/>
              <a:t>аденина</a:t>
            </a:r>
            <a:r>
              <a:rPr lang="ru-RU" b="1" dirty="0" smtClean="0"/>
              <a:t>, гуанина, </a:t>
            </a:r>
            <a:r>
              <a:rPr lang="ru-RU" b="1" dirty="0" err="1" smtClean="0"/>
              <a:t>тимина</a:t>
            </a:r>
            <a:r>
              <a:rPr lang="ru-RU" b="1" dirty="0" smtClean="0"/>
              <a:t> и </a:t>
            </a:r>
            <a:r>
              <a:rPr lang="ru-RU" b="1" dirty="0" err="1" smtClean="0"/>
              <a:t>цитозина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В </a:t>
            </a:r>
            <a:r>
              <a:rPr lang="ru-RU" b="1" dirty="0" smtClean="0">
                <a:solidFill>
                  <a:srgbClr val="FF0000"/>
                </a:solidFill>
              </a:rPr>
              <a:t>геноме человека и продуктов много общих генов</a:t>
            </a:r>
            <a:r>
              <a:rPr lang="ru-RU" b="1" dirty="0" smtClean="0"/>
              <a:t>, определяющих сходство их химического состава.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Молекулы</a:t>
            </a:r>
            <a:r>
              <a:rPr lang="ru-RU" b="1" dirty="0" smtClean="0"/>
              <a:t> белков, углеводов, жиров, витаминов, ферментов, гормонов, медиаторов и других органических веществ </a:t>
            </a:r>
            <a:r>
              <a:rPr lang="ru-RU" b="1" dirty="0" smtClean="0">
                <a:solidFill>
                  <a:srgbClr val="FF0000"/>
                </a:solidFill>
              </a:rPr>
              <a:t>одни и те же в продуктах питания  и в клетках и тканях человека. </a:t>
            </a:r>
            <a:r>
              <a:rPr lang="ru-RU" b="1" dirty="0" smtClean="0"/>
              <a:t> </a:t>
            </a:r>
            <a:endParaRPr lang="ru-RU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Информационное сходство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8579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Алгоритм и «инструментарий» </a:t>
            </a:r>
            <a:r>
              <a:rPr lang="ru-RU" b="1" dirty="0" smtClean="0"/>
              <a:t>регуляции структурных и функциональных параметров всех организмов один:   </a:t>
            </a:r>
          </a:p>
          <a:p>
            <a:pPr>
              <a:buNone/>
            </a:pPr>
            <a:r>
              <a:rPr lang="ru-RU" sz="3600" b="1" dirty="0" smtClean="0"/>
              <a:t>                                                                                 </a:t>
            </a:r>
            <a:r>
              <a:rPr lang="ru-RU" sz="4100" b="1" dirty="0" smtClean="0"/>
              <a:t>вещество</a:t>
            </a:r>
            <a:endParaRPr lang="ru-RU" sz="41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4100" b="1" dirty="0" smtClean="0"/>
              <a:t>Нагрузка – гормон – ген – фермент  &lt;</a:t>
            </a:r>
            <a:endParaRPr lang="ru-RU" sz="4100" dirty="0" smtClean="0"/>
          </a:p>
          <a:p>
            <a:pPr>
              <a:buNone/>
            </a:pPr>
            <a:r>
              <a:rPr lang="ru-RU" sz="4100" b="1" dirty="0" smtClean="0"/>
              <a:t>                                                                         процесс</a:t>
            </a:r>
            <a:endParaRPr lang="ru-RU" sz="4100" dirty="0" smtClean="0"/>
          </a:p>
          <a:p>
            <a:pPr>
              <a:buNone/>
            </a:pPr>
            <a:r>
              <a:rPr lang="ru-RU" b="1" dirty="0" smtClean="0"/>
              <a:t> </a:t>
            </a:r>
            <a:r>
              <a:rPr lang="ru-RU" dirty="0" smtClean="0"/>
              <a:t>    </a:t>
            </a:r>
            <a:r>
              <a:rPr lang="ru-RU" b="1" dirty="0" smtClean="0"/>
              <a:t>У растений, животных и людей, находящихся на одной, «родной» территории  </a:t>
            </a:r>
            <a:r>
              <a:rPr lang="ru-RU" b="1" dirty="0" smtClean="0">
                <a:solidFill>
                  <a:srgbClr val="FF0000"/>
                </a:solidFill>
              </a:rPr>
              <a:t>«нагрузки» </a:t>
            </a:r>
            <a:r>
              <a:rPr lang="ru-RU" b="1" dirty="0" smtClean="0"/>
              <a:t>солнечным светом, температурой, составом воздуха, воды и почвы, экологическими и </a:t>
            </a:r>
            <a:r>
              <a:rPr lang="ru-RU" b="1" dirty="0" err="1" smtClean="0"/>
              <a:t>климатич</a:t>
            </a:r>
            <a:r>
              <a:rPr lang="ru-RU" b="1" dirty="0" smtClean="0"/>
              <a:t>. факторами </a:t>
            </a:r>
            <a:r>
              <a:rPr lang="ru-RU" b="1" dirty="0" smtClean="0">
                <a:solidFill>
                  <a:srgbClr val="FF0000"/>
                </a:solidFill>
              </a:rPr>
              <a:t>одни и те же</a:t>
            </a:r>
            <a:r>
              <a:rPr lang="ru-RU" b="1" dirty="0" smtClean="0"/>
              <a:t>. </a:t>
            </a:r>
          </a:p>
          <a:p>
            <a:pPr>
              <a:buNone/>
            </a:pPr>
            <a:r>
              <a:rPr lang="ru-RU" b="1" dirty="0" smtClean="0"/>
              <a:t>   Это определяет </a:t>
            </a:r>
            <a:r>
              <a:rPr lang="ru-RU" b="1" dirty="0" smtClean="0">
                <a:solidFill>
                  <a:srgbClr val="FF0000"/>
                </a:solidFill>
              </a:rPr>
              <a:t>сходство и параллелизм в наборе активных генов, ферментов, процессов и веществ</a:t>
            </a:r>
            <a:r>
              <a:rPr lang="ru-RU" b="1" dirty="0" smtClean="0"/>
              <a:t>, содержащихся в организмах растений, животных и людей.  </a:t>
            </a:r>
          </a:p>
          <a:p>
            <a:pPr>
              <a:buNone/>
            </a:pPr>
            <a:r>
              <a:rPr lang="ru-RU" b="1" dirty="0" smtClean="0"/>
              <a:t>  Из этого положения следует </a:t>
            </a:r>
            <a:r>
              <a:rPr lang="ru-RU" b="1" dirty="0" smtClean="0">
                <a:solidFill>
                  <a:srgbClr val="FF0000"/>
                </a:solidFill>
              </a:rPr>
              <a:t>рекомендация употреблять в пищу продукты, произведенные на «малой родине».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Информационное сходство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8858312" cy="564360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Свои продукты содержат </a:t>
            </a:r>
            <a:r>
              <a:rPr lang="ru-RU" b="1" dirty="0" smtClean="0">
                <a:solidFill>
                  <a:srgbClr val="FF0000"/>
                </a:solidFill>
              </a:rPr>
              <a:t>информацию о всех  </a:t>
            </a:r>
            <a:r>
              <a:rPr lang="ru-RU" b="1" dirty="0" smtClean="0"/>
              <a:t>географических, космических и производственно-технологических </a:t>
            </a:r>
            <a:r>
              <a:rPr lang="ru-RU" b="1" dirty="0" smtClean="0">
                <a:solidFill>
                  <a:srgbClr val="FF0000"/>
                </a:solidFill>
              </a:rPr>
              <a:t>характеристиках  малой родины </a:t>
            </a:r>
          </a:p>
          <a:p>
            <a:r>
              <a:rPr lang="ru-RU" b="1" dirty="0" smtClean="0"/>
              <a:t> Из этих продуктов человек получает </a:t>
            </a:r>
            <a:r>
              <a:rPr lang="ru-RU" b="1" dirty="0" smtClean="0">
                <a:solidFill>
                  <a:srgbClr val="FF0000"/>
                </a:solidFill>
              </a:rPr>
              <a:t>максимум сбалансированных биологических ресурсов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 Продукты, произведенные в далеких странах, несут в себе генетическую информацию, а также совокупности активных генов, гормонов, ферментов, процессов и веществ, «копирующих» характеристики тех территорий и соответствующие «нагрузкам» людей которые на них живут, </a:t>
            </a:r>
            <a:r>
              <a:rPr lang="ru-RU" b="1" dirty="0" smtClean="0">
                <a:solidFill>
                  <a:srgbClr val="FF0000"/>
                </a:solidFill>
              </a:rPr>
              <a:t>но не нашим запросам.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Южане озабочены потребностями охладиться, а северяне – согреться. </a:t>
            </a: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Использование </a:t>
            </a:r>
            <a:r>
              <a:rPr lang="ru-RU" b="1" dirty="0" smtClean="0">
                <a:solidFill>
                  <a:srgbClr val="FF0000"/>
                </a:solidFill>
              </a:rPr>
              <a:t>биологической составляющей пищи </a:t>
            </a:r>
            <a:r>
              <a:rPr lang="ru-RU" b="1" dirty="0" smtClean="0">
                <a:solidFill>
                  <a:srgbClr val="FF0000"/>
                </a:solidFill>
              </a:rPr>
              <a:t>в воспитании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90063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b="1" dirty="0" err="1" smtClean="0"/>
              <a:t>Стуктурно-функциональное</a:t>
            </a:r>
            <a:r>
              <a:rPr lang="ru-RU" b="1" dirty="0" smtClean="0"/>
              <a:t> единство человека и продуктов  является </a:t>
            </a:r>
            <a:r>
              <a:rPr lang="ru-RU" b="1" dirty="0" smtClean="0">
                <a:solidFill>
                  <a:srgbClr val="FF0000"/>
                </a:solidFill>
              </a:rPr>
              <a:t>биологическим основанием для воспитания патриотизма, единства с родной природой и народом, бережного отношения к народным традициям </a:t>
            </a:r>
            <a:r>
              <a:rPr lang="ru-RU" b="1" dirty="0" smtClean="0"/>
              <a:t>производства, хранения и потребления продуктов, </a:t>
            </a:r>
            <a:r>
              <a:rPr lang="ru-RU" b="1" dirty="0" smtClean="0">
                <a:solidFill>
                  <a:srgbClr val="FF0000"/>
                </a:solidFill>
              </a:rPr>
              <a:t>ответственности перед прошлым, настоящим и будущим </a:t>
            </a:r>
            <a:r>
              <a:rPr lang="ru-RU" b="1" dirty="0" smtClean="0"/>
              <a:t>у потребителей и производителей продовольствия. </a:t>
            </a:r>
          </a:p>
          <a:p>
            <a:pPr>
              <a:buNone/>
            </a:pPr>
            <a:r>
              <a:rPr lang="ru-RU" b="1" dirty="0" smtClean="0"/>
              <a:t>             Надо </a:t>
            </a:r>
            <a:r>
              <a:rPr lang="ru-RU" b="1" dirty="0" smtClean="0">
                <a:solidFill>
                  <a:srgbClr val="FF0000"/>
                </a:solidFill>
              </a:rPr>
              <a:t>убедить людей питаться своими, «доморощенными» продуктами</a:t>
            </a:r>
            <a:r>
              <a:rPr lang="ru-RU" b="1" dirty="0" smtClean="0"/>
              <a:t>. Это даст максимальную пользу, как потребителям продуктов, так и их производителям, естественным образом, на взаимовыгодной основе объединит их интересы.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472518" cy="113191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Воссоединение</a:t>
            </a:r>
            <a:r>
              <a:rPr lang="ru-RU" b="1" dirty="0" smtClean="0">
                <a:solidFill>
                  <a:srgbClr val="FF0000"/>
                </a:solidFill>
              </a:rPr>
              <a:t> питания с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вос</a:t>
            </a:r>
            <a:r>
              <a:rPr lang="ru-RU" b="1" dirty="0" smtClean="0">
                <a:solidFill>
                  <a:srgbClr val="FF0000"/>
                </a:solidFill>
              </a:rPr>
              <a:t>питанием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Примитивное </a:t>
            </a:r>
            <a:r>
              <a:rPr lang="ru-RU" b="1" dirty="0" smtClean="0">
                <a:solidFill>
                  <a:srgbClr val="FF0000"/>
                </a:solidFill>
              </a:rPr>
              <a:t>рыночное противостояние </a:t>
            </a:r>
            <a:r>
              <a:rPr lang="ru-RU" b="1" dirty="0" smtClean="0"/>
              <a:t>покупателей, желающих купить дешевле, и производителей, заинтересованных  продать </a:t>
            </a:r>
            <a:r>
              <a:rPr lang="ru-RU" b="1" dirty="0" smtClean="0"/>
              <a:t>дороже</a:t>
            </a:r>
            <a:r>
              <a:rPr lang="ru-RU" b="1" dirty="0" smtClean="0"/>
              <a:t>, нужно устранить а для этого -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поднять их на уровень социальных и духовных потребностей объединиться для улучшения здоровья каждого человека и всей нации</a:t>
            </a:r>
            <a:r>
              <a:rPr lang="ru-RU" b="1" dirty="0" smtClean="0"/>
              <a:t>, </a:t>
            </a:r>
          </a:p>
          <a:p>
            <a:r>
              <a:rPr lang="ru-RU" b="1" dirty="0" smtClean="0"/>
              <a:t>для совершенствования технологий производства продуктов питания, техники, удобрений, переработки, хранения, транспорта, торговли и т.д. </a:t>
            </a:r>
          </a:p>
          <a:p>
            <a:r>
              <a:rPr lang="ru-RU" b="1" dirty="0" smtClean="0"/>
              <a:t>Деньги потребителей без посредников и потерь инвестируются в производство на своей территории.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543956" cy="85725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Преимущества своих продуктов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643998" cy="5643602"/>
          </a:xfrm>
        </p:spPr>
        <p:txBody>
          <a:bodyPr>
            <a:normAutofit fontScale="77500" lnSpcReduction="20000"/>
          </a:bodyPr>
          <a:lstStyle/>
          <a:p>
            <a:r>
              <a:rPr lang="ru-RU" sz="3800" b="1" dirty="0" smtClean="0"/>
              <a:t>Свои продукты не только полезнее, но и безопаснее. </a:t>
            </a:r>
          </a:p>
          <a:p>
            <a:pPr>
              <a:buNone/>
            </a:pPr>
            <a:r>
              <a:rPr lang="ru-RU" sz="3800" b="1" dirty="0" smtClean="0"/>
              <a:t>     В иностранных больше гормонов, антибиотиков, консервантов, стабилизаторов, </a:t>
            </a:r>
            <a:r>
              <a:rPr lang="ru-RU" sz="3800" b="1" dirty="0" err="1" smtClean="0"/>
              <a:t>ароматизаторов</a:t>
            </a:r>
            <a:r>
              <a:rPr lang="ru-RU" sz="3800" b="1" dirty="0" smtClean="0"/>
              <a:t>, загустителей, усилителей вкуса, и ГМО </a:t>
            </a:r>
          </a:p>
          <a:p>
            <a:r>
              <a:rPr lang="ru-RU" sz="3800" b="1" dirty="0" smtClean="0"/>
              <a:t>В печать попадали сведения о продовольственной помощи запада бедным африканским странам такими продуктами, которые </a:t>
            </a:r>
            <a:r>
              <a:rPr lang="ru-RU" sz="3800" b="1" dirty="0" smtClean="0">
                <a:solidFill>
                  <a:srgbClr val="FF0000"/>
                </a:solidFill>
              </a:rPr>
              <a:t>снижают рождаемость</a:t>
            </a:r>
            <a:r>
              <a:rPr lang="ru-RU" sz="3800" b="1" dirty="0" smtClean="0"/>
              <a:t>. В местах народных протестов, (на  майданах) оказывается гуманитарная помощь продуктами, </a:t>
            </a:r>
            <a:r>
              <a:rPr lang="ru-RU" sz="3800" b="1" dirty="0" smtClean="0">
                <a:solidFill>
                  <a:srgbClr val="FF0000"/>
                </a:solidFill>
              </a:rPr>
              <a:t>содержащими </a:t>
            </a:r>
            <a:r>
              <a:rPr lang="ru-RU" sz="3800" b="1" dirty="0" err="1" smtClean="0">
                <a:solidFill>
                  <a:srgbClr val="FF0000"/>
                </a:solidFill>
              </a:rPr>
              <a:t>психоактивные</a:t>
            </a:r>
            <a:r>
              <a:rPr lang="ru-RU" sz="3800" b="1" dirty="0" smtClean="0">
                <a:solidFill>
                  <a:srgbClr val="FF0000"/>
                </a:solidFill>
              </a:rPr>
              <a:t> вещества,</a:t>
            </a:r>
            <a:r>
              <a:rPr lang="ru-RU" sz="3800" b="1" dirty="0" smtClean="0"/>
              <a:t> повышающими агрессивность и снижающими контроль за поведением.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543956" cy="12033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Актуальность психотерапевтического подхода к проблемам  питания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Обилие знаний </a:t>
            </a:r>
            <a:r>
              <a:rPr lang="ru-RU" b="1" dirty="0" smtClean="0"/>
              <a:t>о продуктах и питании    создает </a:t>
            </a:r>
            <a:r>
              <a:rPr lang="ru-RU" b="1" dirty="0" smtClean="0">
                <a:solidFill>
                  <a:srgbClr val="FF0000"/>
                </a:solidFill>
              </a:rPr>
              <a:t>возможность выбора идеальной стратегии пищевого поведения </a:t>
            </a:r>
            <a:r>
              <a:rPr lang="ru-RU" b="1" dirty="0" smtClean="0"/>
              <a:t>с максимальной реализацией потенциала питания для здоровья, работоспособности, массы и формы тела, для удовольствий от вкусов и ароматов, от общения в процессе еды и др.  Но…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Вред импортных продуктов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329642" cy="484030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     Замена своих «родных», натуральных, качественных продуктов  чужестранными приносит вред физическому, психическому и нравственному здоровью людей, </a:t>
            </a:r>
          </a:p>
          <a:p>
            <a:pPr>
              <a:buNone/>
            </a:pPr>
            <a:r>
              <a:rPr lang="ru-RU" b="1" dirty="0" smtClean="0"/>
              <a:t>     превращает их в </a:t>
            </a:r>
            <a:r>
              <a:rPr lang="ru-RU" b="1" dirty="0" err="1" smtClean="0">
                <a:solidFill>
                  <a:srgbClr val="FF0000"/>
                </a:solidFill>
              </a:rPr>
              <a:t>био-потребителей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«свободных» от интеллекта, патриотизма, гражданской ответственности за себя, своих детей и соотечественников, разрывает единство человека с природой и обществом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Добровольный отказ от импортных продуктов на основе разумного эгоизма будет правильной стратегией питания.  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001156" cy="8572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3.Медицинская составляющая питания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715436" cy="535785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Пища является </a:t>
            </a:r>
            <a:r>
              <a:rPr lang="ru-RU" b="1" dirty="0" smtClean="0">
                <a:solidFill>
                  <a:srgbClr val="FF0000"/>
                </a:solidFill>
              </a:rPr>
              <a:t>лечебным фактором </a:t>
            </a:r>
            <a:r>
              <a:rPr lang="ru-RU" b="1" dirty="0" smtClean="0"/>
              <a:t>и источником биологически активных веществ – витаминов, минералов, микроэлементов, ферментов,  антиоксидантов, </a:t>
            </a:r>
            <a:r>
              <a:rPr lang="ru-RU" b="1" dirty="0" err="1" smtClean="0"/>
              <a:t>адаптогенов</a:t>
            </a:r>
            <a:r>
              <a:rPr lang="ru-RU" b="1" dirty="0" smtClean="0"/>
              <a:t>, незаменимых аминокислот и жирных кислот, фитонцидов, гормонов, </a:t>
            </a:r>
            <a:r>
              <a:rPr lang="ru-RU" b="1" dirty="0" err="1" smtClean="0"/>
              <a:t>нейропептидов</a:t>
            </a:r>
            <a:r>
              <a:rPr lang="ru-RU" b="1" dirty="0" smtClean="0"/>
              <a:t> и множества других, которые </a:t>
            </a:r>
            <a:r>
              <a:rPr lang="ru-RU" b="1" dirty="0" smtClean="0">
                <a:solidFill>
                  <a:srgbClr val="FF0000"/>
                </a:solidFill>
              </a:rPr>
              <a:t>принимают участие в процессах восстановления </a:t>
            </a:r>
            <a:r>
              <a:rPr lang="ru-RU" b="1" dirty="0" smtClean="0"/>
              <a:t>поврежденных молекул, клеток, тканей, органов и функций; в </a:t>
            </a:r>
            <a:r>
              <a:rPr lang="ru-RU" b="1" dirty="0" smtClean="0">
                <a:solidFill>
                  <a:srgbClr val="FF0000"/>
                </a:solidFill>
              </a:rPr>
              <a:t>защите от повреждений </a:t>
            </a:r>
            <a:r>
              <a:rPr lang="ru-RU" b="1" dirty="0" smtClean="0"/>
              <a:t>физическими, химическими, радиационными, инфекционными и другими вредными факторами.      </a:t>
            </a:r>
          </a:p>
          <a:p>
            <a:r>
              <a:rPr lang="ru-RU" b="1" dirty="0" smtClean="0"/>
              <a:t>Подбором продуктов можно оказывать </a:t>
            </a:r>
            <a:r>
              <a:rPr lang="ru-RU" b="1" dirty="0" smtClean="0">
                <a:solidFill>
                  <a:srgbClr val="FF0000"/>
                </a:solidFill>
              </a:rPr>
              <a:t>целенаправленное воздействие</a:t>
            </a:r>
            <a:r>
              <a:rPr lang="ru-RU" b="1" dirty="0" smtClean="0"/>
              <a:t> на метаболизм, эндокринный, неврологический, соматический и психический статус. </a:t>
            </a: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Пища и психика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8786874" cy="5643602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Триптофан</a:t>
            </a:r>
            <a:r>
              <a:rPr lang="ru-RU" sz="9600" b="1" dirty="0" smtClean="0"/>
              <a:t> - предшественник </a:t>
            </a:r>
            <a:r>
              <a:rPr lang="ru-RU" sz="9600" b="1" dirty="0" err="1" smtClean="0"/>
              <a:t>серотонина</a:t>
            </a:r>
            <a:r>
              <a:rPr lang="ru-RU" sz="9600" b="1" dirty="0" smtClean="0"/>
              <a:t> — </a:t>
            </a:r>
            <a:r>
              <a:rPr lang="ru-RU" sz="9600" b="1" dirty="0" err="1" smtClean="0"/>
              <a:t>нейротрансмиттера</a:t>
            </a:r>
            <a:r>
              <a:rPr lang="ru-RU" sz="9600" b="1" dirty="0" smtClean="0"/>
              <a:t>, недостаток которого способствует депрессии и угнетенному состоянию.</a:t>
            </a:r>
          </a:p>
          <a:p>
            <a:r>
              <a:rPr lang="ru-RU" sz="9600" b="1" dirty="0" smtClean="0"/>
              <a:t>Источники триптофана – животная пища –  молоко, сыры, творог, мясо, рыба, яйца </a:t>
            </a:r>
          </a:p>
          <a:p>
            <a:r>
              <a:rPr lang="ru-RU" sz="9600" b="1" dirty="0" smtClean="0"/>
              <a:t>В процессе синтеза </a:t>
            </a:r>
            <a:r>
              <a:rPr lang="ru-RU" sz="9600" b="1" dirty="0" err="1" smtClean="0"/>
              <a:t>серотонина</a:t>
            </a:r>
            <a:r>
              <a:rPr lang="ru-RU" sz="9600" b="1" dirty="0" smtClean="0"/>
              <a:t> участвует витамин В6. </a:t>
            </a:r>
          </a:p>
          <a:p>
            <a:r>
              <a:rPr lang="ru-RU" sz="9600" b="1" dirty="0" smtClean="0">
                <a:solidFill>
                  <a:srgbClr val="FF0000"/>
                </a:solidFill>
              </a:rPr>
              <a:t>Витамин В6 </a:t>
            </a:r>
            <a:r>
              <a:rPr lang="ru-RU" sz="9600" b="1" dirty="0" smtClean="0"/>
              <a:t>- Содержится в зернах проса, гречихи и овса, в ракообразных (креветки, омары) и в мидиях</a:t>
            </a:r>
          </a:p>
          <a:p>
            <a:r>
              <a:rPr lang="ru-RU" sz="9600" b="1" dirty="0" smtClean="0">
                <a:solidFill>
                  <a:srgbClr val="FF0000"/>
                </a:solidFill>
              </a:rPr>
              <a:t>Тирозин</a:t>
            </a:r>
            <a:r>
              <a:rPr lang="ru-RU" sz="9600" b="1" dirty="0" smtClean="0"/>
              <a:t> – предшественник </a:t>
            </a:r>
            <a:r>
              <a:rPr lang="ru-RU" sz="9600" b="1" dirty="0" err="1" smtClean="0"/>
              <a:t>допамина</a:t>
            </a:r>
            <a:r>
              <a:rPr lang="ru-RU" sz="9600" b="1" dirty="0" smtClean="0"/>
              <a:t>. </a:t>
            </a:r>
          </a:p>
          <a:p>
            <a:pPr>
              <a:buNone/>
            </a:pPr>
            <a:r>
              <a:rPr lang="ru-RU" sz="9600" b="1" dirty="0" smtClean="0"/>
              <a:t>       Богаты тирозином: миндаль, авокадо, бананы, домашний сыр, фасоль </a:t>
            </a:r>
            <a:r>
              <a:rPr lang="ru-RU" sz="9600" b="1" dirty="0" err="1" smtClean="0"/>
              <a:t>лима</a:t>
            </a:r>
            <a:r>
              <a:rPr lang="ru-RU" sz="9600" b="1" dirty="0" smtClean="0"/>
              <a:t>, арахисовые орешки (сырые, не соленые), тыквенные и кунжутные семечки</a:t>
            </a:r>
          </a:p>
          <a:p>
            <a:r>
              <a:rPr lang="ru-RU" sz="9600" b="1" dirty="0" smtClean="0"/>
              <a:t>Для его образования </a:t>
            </a:r>
            <a:r>
              <a:rPr lang="ru-RU" sz="9600" b="1" dirty="0" err="1" smtClean="0"/>
              <a:t>допамина</a:t>
            </a:r>
            <a:r>
              <a:rPr lang="ru-RU" sz="9600" b="1" dirty="0" smtClean="0"/>
              <a:t> из тирозина  необходимы </a:t>
            </a:r>
            <a:r>
              <a:rPr lang="ru-RU" sz="9600" b="1" dirty="0" smtClean="0">
                <a:solidFill>
                  <a:srgbClr val="FF0000"/>
                </a:solidFill>
              </a:rPr>
              <a:t>витамины В12</a:t>
            </a:r>
            <a:r>
              <a:rPr lang="ru-RU" sz="9600" b="1" dirty="0" smtClean="0"/>
              <a:t>, </a:t>
            </a:r>
            <a:r>
              <a:rPr lang="ru-RU" sz="9600" b="1" dirty="0" err="1" smtClean="0"/>
              <a:t>фолиевая</a:t>
            </a:r>
            <a:r>
              <a:rPr lang="ru-RU" sz="9600" b="1" dirty="0" smtClean="0"/>
              <a:t> кислота, а также магний.</a:t>
            </a:r>
          </a:p>
          <a:p>
            <a:r>
              <a:rPr lang="ru-RU" sz="9600" b="1" dirty="0" smtClean="0"/>
              <a:t> Витамина В12 много в рыбе, молочных продуктах, и </a:t>
            </a:r>
            <a:r>
              <a:rPr lang="ru-RU" sz="9600" b="1" dirty="0" err="1" smtClean="0"/>
              <a:t>спирулине</a:t>
            </a:r>
            <a:endParaRPr lang="ru-RU" sz="9600" b="1" dirty="0" smtClean="0"/>
          </a:p>
          <a:p>
            <a:endParaRPr lang="ru-RU" sz="9600" b="1" dirty="0" smtClean="0"/>
          </a:p>
          <a:p>
            <a:endParaRPr lang="ru-RU" sz="9600" b="1" cap="all" dirty="0" smtClean="0"/>
          </a:p>
          <a:p>
            <a:pPr>
              <a:buNone/>
            </a:pPr>
            <a:r>
              <a:rPr lang="ru-RU" sz="9600" b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643966" cy="9286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«Медицинский» потенциал питания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643998" cy="550072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Положительный</a:t>
            </a:r>
            <a:r>
              <a:rPr lang="ru-RU" b="1" dirty="0" smtClean="0"/>
              <a:t>  - диетотерапия, лечебное голодание, раздельное питание, вегетарианство, </a:t>
            </a:r>
            <a:r>
              <a:rPr lang="ru-RU" b="1" dirty="0" err="1" smtClean="0"/>
              <a:t>сыроедение</a:t>
            </a:r>
            <a:r>
              <a:rPr lang="ru-RU" b="1" dirty="0" smtClean="0"/>
              <a:t> и др.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Негативный</a:t>
            </a:r>
            <a:r>
              <a:rPr lang="ru-RU" b="1" dirty="0" smtClean="0"/>
              <a:t> в производстве продуктов используются биологически активные вещества, в том числе - антибиотики, гормоны, витамины, антиоксиданты, консерванты, усилители вкуса, стабилизаторы  и др.,  </a:t>
            </a:r>
            <a:r>
              <a:rPr lang="ru-RU" b="1" dirty="0" smtClean="0">
                <a:solidFill>
                  <a:srgbClr val="FF0000"/>
                </a:solidFill>
              </a:rPr>
              <a:t>опасные для здоровья людей</a:t>
            </a:r>
            <a:r>
              <a:rPr lang="ru-RU" b="1" dirty="0" smtClean="0"/>
              <a:t>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 натуральных </a:t>
            </a:r>
            <a:r>
              <a:rPr lang="ru-RU" b="1" dirty="0" smtClean="0"/>
              <a:t>продуктах тоже могут содержаться вредные вещества, например, в ядовитых грибах, листьях и ягодах.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 консервах и напитках</a:t>
            </a:r>
            <a:r>
              <a:rPr lang="ru-RU" b="1" dirty="0" smtClean="0"/>
              <a:t>, могут быть токсины, вырабатываемые микробами, паразитами,  плесенью   </a:t>
            </a:r>
          </a:p>
          <a:p>
            <a:endParaRPr lang="ru-RU" b="1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472518" cy="113191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Реализация медицинского потенциала пищи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образовании и воспитании </a:t>
            </a:r>
            <a:r>
              <a:rPr lang="ru-RU" b="1" dirty="0" smtClean="0"/>
              <a:t>нужно мотивировать людей на овладение знаниями и методиками предупреждения негативных последствий вредных пищевых веществ. </a:t>
            </a:r>
            <a:endParaRPr lang="ru-RU" b="1" dirty="0" smtClean="0"/>
          </a:p>
          <a:p>
            <a:r>
              <a:rPr lang="ru-RU" b="1" dirty="0" smtClean="0"/>
              <a:t>Они имеются но </a:t>
            </a:r>
            <a:r>
              <a:rPr lang="ru-RU" b="1" dirty="0" smtClean="0">
                <a:solidFill>
                  <a:srgbClr val="FF0000"/>
                </a:solidFill>
              </a:rPr>
              <a:t>не используются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Это проблема </a:t>
            </a:r>
            <a:r>
              <a:rPr lang="ru-RU" b="1" dirty="0" smtClean="0">
                <a:solidFill>
                  <a:srgbClr val="FF0000"/>
                </a:solidFill>
              </a:rPr>
              <a:t>нравственности, компетентности, профессиональной ответственности и воли </a:t>
            </a:r>
            <a:r>
              <a:rPr lang="ru-RU" b="1" dirty="0" smtClean="0"/>
              <a:t>производителей продуктов, контролеров их качества, защитников прав потребителей и самих граждан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72518" cy="10001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4. Спортивно-эстетическая составляющая питания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786842" cy="5357850"/>
          </a:xfrm>
        </p:spPr>
        <p:txBody>
          <a:bodyPr>
            <a:normAutofit fontScale="70000" lnSpcReduction="20000"/>
          </a:bodyPr>
          <a:lstStyle/>
          <a:p>
            <a:r>
              <a:rPr lang="ru-RU" sz="3400" b="1" dirty="0" smtClean="0"/>
              <a:t>Пища широко используется для достижения </a:t>
            </a:r>
            <a:r>
              <a:rPr lang="ru-RU" sz="3400" b="1" dirty="0" err="1" smtClean="0">
                <a:solidFill>
                  <a:srgbClr val="FF0000"/>
                </a:solidFill>
              </a:rPr>
              <a:t>субьективно-идеальных</a:t>
            </a:r>
            <a:r>
              <a:rPr lang="ru-RU" sz="3400" b="1" dirty="0" smtClean="0">
                <a:solidFill>
                  <a:srgbClr val="FF0000"/>
                </a:solidFill>
              </a:rPr>
              <a:t> форм тела</a:t>
            </a:r>
            <a:r>
              <a:rPr lang="ru-RU" sz="3400" b="1" dirty="0" smtClean="0"/>
              <a:t>.  В этом случае в пищевом поведении появляются </a:t>
            </a:r>
            <a:r>
              <a:rPr lang="ru-RU" sz="3400" b="1" dirty="0" smtClean="0">
                <a:solidFill>
                  <a:srgbClr val="FF0000"/>
                </a:solidFill>
              </a:rPr>
              <a:t>социальные мотивации </a:t>
            </a:r>
            <a:r>
              <a:rPr lang="ru-RU" sz="3400" b="1" dirty="0" smtClean="0"/>
              <a:t>– нравиться другим,  быть представительным, внушительным, вызывать у друзей уважение, восхищение, чувство защищенности, надежности, а у противников страх, зависть, неприязнь и т.д. </a:t>
            </a:r>
          </a:p>
          <a:p>
            <a:r>
              <a:rPr lang="ru-RU" sz="3400" b="1" dirty="0" smtClean="0">
                <a:solidFill>
                  <a:srgbClr val="FF0000"/>
                </a:solidFill>
              </a:rPr>
              <a:t>Красивая фигура повышает социальный статус человека</a:t>
            </a:r>
            <a:r>
              <a:rPr lang="ru-RU" sz="3400" b="1" dirty="0" smtClean="0"/>
              <a:t>, при прочих равных условиях дает преимущества в личной жизни и в карьере. В некоторых видах спорта она позволяет стать знаменитым, получить почетные звания, медали, материальное вознаграждение, рекламные контракты. </a:t>
            </a:r>
          </a:p>
          <a:p>
            <a:r>
              <a:rPr lang="ru-RU" sz="3400" b="1" dirty="0" smtClean="0"/>
              <a:t>Доминирование спортивно-эстетической составляющей в пищевом поведении создает </a:t>
            </a:r>
            <a:r>
              <a:rPr lang="ru-RU" sz="3400" b="1" dirty="0" smtClean="0">
                <a:solidFill>
                  <a:srgbClr val="FF0000"/>
                </a:solidFill>
              </a:rPr>
              <a:t>конкуренцию для биологической составляющей</a:t>
            </a:r>
            <a:r>
              <a:rPr lang="ru-RU" sz="3400" b="1" dirty="0" smtClean="0"/>
              <a:t>. Об этих рисках нужно знать и своевременно их предупреждать.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43956" cy="11318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Конфликт биологических и эстетических составляющих питания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643998" cy="528641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Определенная категория спортсменов </a:t>
            </a:r>
            <a:r>
              <a:rPr lang="ru-RU" b="1" dirty="0" smtClean="0">
                <a:solidFill>
                  <a:srgbClr val="FF0000"/>
                </a:solidFill>
              </a:rPr>
              <a:t>стремиться увеличить объем мышц </a:t>
            </a:r>
            <a:r>
              <a:rPr lang="ru-RU" b="1" dirty="0" smtClean="0"/>
              <a:t>и начинает употреблять в </a:t>
            </a:r>
            <a:r>
              <a:rPr lang="ru-RU" b="1" dirty="0" smtClean="0">
                <a:solidFill>
                  <a:srgbClr val="FF0000"/>
                </a:solidFill>
              </a:rPr>
              <a:t>больших количествах специальные продукты</a:t>
            </a:r>
            <a:r>
              <a:rPr lang="ru-RU" b="1" dirty="0" smtClean="0"/>
              <a:t> богатые белком, комплексы аминокислот, витамины, биодобавки, гормоны и другие биологически активные вещества. </a:t>
            </a:r>
          </a:p>
          <a:p>
            <a:r>
              <a:rPr lang="ru-RU" b="1" dirty="0" smtClean="0"/>
              <a:t>В этих случаях </a:t>
            </a:r>
            <a:r>
              <a:rPr lang="ru-RU" b="1" dirty="0" smtClean="0">
                <a:solidFill>
                  <a:srgbClr val="FF0000"/>
                </a:solidFill>
              </a:rPr>
              <a:t>возникают риски расстройств здоровья</a:t>
            </a:r>
            <a:r>
              <a:rPr lang="ru-RU" b="1" dirty="0" smtClean="0"/>
              <a:t> – гипертонии, нарушений функций печени и почек, импотенции, опухолей и др. </a:t>
            </a:r>
          </a:p>
          <a:p>
            <a:r>
              <a:rPr lang="ru-RU" b="1" dirty="0" smtClean="0"/>
              <a:t>Другая категория спортсменов и моделей, наоборот, стремиться </a:t>
            </a:r>
            <a:r>
              <a:rPr lang="ru-RU" b="1" dirty="0" smtClean="0">
                <a:solidFill>
                  <a:srgbClr val="FF0000"/>
                </a:solidFill>
              </a:rPr>
              <a:t>снизить массу тела</a:t>
            </a:r>
            <a:r>
              <a:rPr lang="ru-RU" b="1" dirty="0" smtClean="0"/>
              <a:t>, обрести неземную стройность. Для достижения своих социальных и коммерческих целей они </a:t>
            </a:r>
            <a:r>
              <a:rPr lang="ru-RU" b="1" dirty="0" smtClean="0">
                <a:solidFill>
                  <a:srgbClr val="FF0000"/>
                </a:solidFill>
              </a:rPr>
              <a:t>ограничивают  себя в питании</a:t>
            </a:r>
            <a:r>
              <a:rPr lang="ru-RU" b="1" dirty="0" smtClean="0"/>
              <a:t>, особенно в жирах и углеводах,</a:t>
            </a:r>
          </a:p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вызывают нарушения обмена веществ, гормональной, вегетативной и психической регуляции</a:t>
            </a:r>
            <a:r>
              <a:rPr lang="ru-RU" b="1" dirty="0" smtClean="0"/>
              <a:t>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Эстетика </a:t>
            </a:r>
            <a:r>
              <a:rPr lang="ru-RU" b="1" dirty="0" smtClean="0">
                <a:solidFill>
                  <a:srgbClr val="FF0000"/>
                </a:solidFill>
              </a:rPr>
              <a:t>тела и </a:t>
            </a:r>
            <a:r>
              <a:rPr lang="ru-RU" b="1" dirty="0" smtClean="0">
                <a:solidFill>
                  <a:srgbClr val="FF0000"/>
                </a:solidFill>
              </a:rPr>
              <a:t>психика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715436" cy="564360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У обеих категорий зависимых от формы тела возникают </a:t>
            </a:r>
            <a:r>
              <a:rPr lang="ru-RU" b="1" dirty="0" smtClean="0">
                <a:solidFill>
                  <a:srgbClr val="FF0000"/>
                </a:solidFill>
              </a:rPr>
              <a:t>психологические и психические проблемы </a:t>
            </a:r>
            <a:r>
              <a:rPr lang="ru-RU" b="1" dirty="0" smtClean="0"/>
              <a:t>– </a:t>
            </a:r>
          </a:p>
          <a:p>
            <a:r>
              <a:rPr lang="ru-RU" b="1" dirty="0" smtClean="0"/>
              <a:t>фиксация на фигуре, лице, одежде, косметике и пище</a:t>
            </a:r>
          </a:p>
          <a:p>
            <a:r>
              <a:rPr lang="ru-RU" b="1" dirty="0" smtClean="0"/>
              <a:t> жесткий контроль над аппетитом, составом продуктов и пищевыми мотивациями, </a:t>
            </a:r>
          </a:p>
          <a:p>
            <a:r>
              <a:rPr lang="ru-RU" b="1" dirty="0" smtClean="0"/>
              <a:t>навязчивые страхи нарушить диету, испортить внешность (отечностью, бледностью, прыщами), </a:t>
            </a:r>
          </a:p>
          <a:p>
            <a:r>
              <a:rPr lang="ru-RU" b="1" dirty="0" smtClean="0"/>
              <a:t>астения, раздражительность, эмоциональная неустойчивость</a:t>
            </a:r>
          </a:p>
          <a:p>
            <a:r>
              <a:rPr lang="ru-RU" b="1" dirty="0" smtClean="0"/>
              <a:t> головокружения, нарушения координации, головные боли, </a:t>
            </a:r>
            <a:r>
              <a:rPr lang="ru-RU" b="1" dirty="0" err="1" smtClean="0"/>
              <a:t>гипо</a:t>
            </a:r>
            <a:r>
              <a:rPr lang="ru-RU" b="1" dirty="0" smtClean="0"/>
              <a:t>- или гипертония, бессонница или сонливость</a:t>
            </a:r>
          </a:p>
          <a:p>
            <a:r>
              <a:rPr lang="ru-RU" b="1" dirty="0" smtClean="0"/>
              <a:t> подозрительность в отношении конкурентов и работодателей, сексуальной эксплуатации и др.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Обладатели престижных тел нуждаются в финансовой, психологической и психотерапевтической поддержке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10112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5. Психологическая составляющая пищевого поведения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401080" cy="484030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Значимость биологической составляющей питания для здоровья и жизни  способствует возникновению </a:t>
            </a:r>
            <a:r>
              <a:rPr lang="ru-RU" b="1" dirty="0" err="1" smtClean="0">
                <a:solidFill>
                  <a:srgbClr val="FF0000"/>
                </a:solidFill>
              </a:rPr>
              <a:t>сверхценного</a:t>
            </a:r>
            <a:r>
              <a:rPr lang="ru-RU" b="1" dirty="0" smtClean="0">
                <a:solidFill>
                  <a:srgbClr val="FF0000"/>
                </a:solidFill>
              </a:rPr>
              <a:t> отношения </a:t>
            </a:r>
            <a:r>
              <a:rPr lang="ru-RU" b="1" dirty="0" smtClean="0"/>
              <a:t>к нему у людей, ответственных за обеспечение и организацию питания, например родителей, жен, бабушек.</a:t>
            </a:r>
          </a:p>
          <a:p>
            <a:r>
              <a:rPr lang="ru-RU" b="1" dirty="0" smtClean="0"/>
              <a:t> В питании присутствует еще одна важная составляющая – </a:t>
            </a:r>
            <a:r>
              <a:rPr lang="ru-RU" b="1" dirty="0" smtClean="0">
                <a:solidFill>
                  <a:srgbClr val="FF0000"/>
                </a:solidFill>
              </a:rPr>
              <a:t>коммуникация</a:t>
            </a:r>
            <a:r>
              <a:rPr lang="ru-RU" b="1" dirty="0" smtClean="0"/>
              <a:t>.  Пищу принимают не в одиночку, а в составе семьи, коллектива, друзей, в обществе знакомых и незнакомых – столовой, кафе, ресторане</a:t>
            </a:r>
            <a:r>
              <a:rPr lang="ru-RU" dirty="0" smtClean="0"/>
              <a:t>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Психология и питание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572560" cy="528641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Совместная еда </a:t>
            </a:r>
            <a:r>
              <a:rPr lang="ru-RU" b="1" dirty="0" smtClean="0">
                <a:solidFill>
                  <a:srgbClr val="FF0000"/>
                </a:solidFill>
              </a:rPr>
              <a:t>символизирует</a:t>
            </a:r>
            <a:r>
              <a:rPr lang="ru-RU" b="1" dirty="0" smtClean="0"/>
              <a:t> единство, доверие, </a:t>
            </a:r>
            <a:r>
              <a:rPr lang="ru-RU" b="1" dirty="0" err="1" smtClean="0"/>
              <a:t>эмпатию</a:t>
            </a:r>
            <a:r>
              <a:rPr lang="ru-RU" b="1" dirty="0" smtClean="0"/>
              <a:t>, уважение.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Межличностные отношения </a:t>
            </a:r>
            <a:r>
              <a:rPr lang="ru-RU" b="1" dirty="0" smtClean="0"/>
              <a:t>распространяются на пищевое поведение. «Кормильцы» и «едоки» через пищу выражают заботу, любовь, интерес, уважение, достойное исполнение родительского или супружеского долга. </a:t>
            </a:r>
          </a:p>
          <a:p>
            <a:r>
              <a:rPr lang="ru-RU" b="1" dirty="0" smtClean="0"/>
              <a:t>Значимость людей или событий отмечается предложением престижных и эстетичных  </a:t>
            </a:r>
            <a:r>
              <a:rPr lang="ru-RU" b="1" dirty="0" smtClean="0">
                <a:solidFill>
                  <a:srgbClr val="FF0000"/>
                </a:solidFill>
              </a:rPr>
              <a:t>продуктов, ставших социальными символами  </a:t>
            </a:r>
            <a:r>
              <a:rPr lang="ru-RU" b="1" dirty="0" smtClean="0"/>
              <a:t>– конфет, тортов, редких сортов чая, кофе, и </a:t>
            </a:r>
            <a:r>
              <a:rPr lang="ru-RU" b="1" dirty="0" err="1" smtClean="0"/>
              <a:t>др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2033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реализуется потенциал питания 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401080" cy="4840303"/>
          </a:xfrm>
        </p:spPr>
        <p:txBody>
          <a:bodyPr/>
          <a:lstStyle/>
          <a:p>
            <a:r>
              <a:rPr lang="ru-RU" b="1" dirty="0" smtClean="0"/>
              <a:t>Огромный биологический, медицинский, психологический, социальный, культурный, экономический, политический </a:t>
            </a:r>
            <a:r>
              <a:rPr lang="ru-RU" b="1" dirty="0" smtClean="0">
                <a:solidFill>
                  <a:srgbClr val="FF0000"/>
                </a:solidFill>
              </a:rPr>
              <a:t>потенциал питания </a:t>
            </a:r>
            <a:r>
              <a:rPr lang="ru-RU" b="1" dirty="0" smtClean="0"/>
              <a:t>в настоящее время часто  </a:t>
            </a:r>
            <a:r>
              <a:rPr lang="ru-RU" b="1" dirty="0" smtClean="0">
                <a:solidFill>
                  <a:srgbClr val="FF0000"/>
                </a:solidFill>
              </a:rPr>
              <a:t>используется</a:t>
            </a:r>
            <a:r>
              <a:rPr lang="ru-RU" b="1" dirty="0" smtClean="0"/>
              <a:t>   </a:t>
            </a:r>
            <a:r>
              <a:rPr lang="ru-RU" b="1" dirty="0" smtClean="0">
                <a:solidFill>
                  <a:srgbClr val="FF0000"/>
                </a:solidFill>
              </a:rPr>
              <a:t>неадекватно</a:t>
            </a:r>
            <a:r>
              <a:rPr lang="ru-RU" b="1" dirty="0" smtClean="0"/>
              <a:t>:</a:t>
            </a:r>
          </a:p>
          <a:p>
            <a:pPr>
              <a:buNone/>
            </a:pPr>
            <a:r>
              <a:rPr lang="ru-RU" b="1" dirty="0" smtClean="0"/>
              <a:t>1. В одно время, в одном месте живут  миллиарды </a:t>
            </a:r>
            <a:r>
              <a:rPr lang="ru-RU" b="1" dirty="0" smtClean="0">
                <a:solidFill>
                  <a:srgbClr val="FF0000"/>
                </a:solidFill>
              </a:rPr>
              <a:t>голодающих</a:t>
            </a:r>
            <a:r>
              <a:rPr lang="ru-RU" b="1" dirty="0" smtClean="0"/>
              <a:t> и миллиарды </a:t>
            </a:r>
            <a:r>
              <a:rPr lang="ru-RU" b="1" dirty="0" smtClean="0">
                <a:solidFill>
                  <a:srgbClr val="FF0000"/>
                </a:solidFill>
              </a:rPr>
              <a:t>переедающих…</a:t>
            </a:r>
            <a:endParaRPr lang="ru-RU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Отношения и питание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rmAutofit/>
          </a:bodyPr>
          <a:lstStyle/>
          <a:p>
            <a:r>
              <a:rPr lang="ru-RU" b="1" dirty="0" smtClean="0"/>
              <a:t>Коммуникативный характер питания дает </a:t>
            </a:r>
            <a:r>
              <a:rPr lang="ru-RU" b="1" dirty="0" smtClean="0">
                <a:solidFill>
                  <a:srgbClr val="FF0000"/>
                </a:solidFill>
              </a:rPr>
              <a:t>возможность для психологических манипуляций </a:t>
            </a:r>
            <a:r>
              <a:rPr lang="ru-RU" b="1" dirty="0" smtClean="0"/>
              <a:t>между субъектами «пищевого взаимодействия». Едоки отношением к еде могут воздействовать на кормильцев. </a:t>
            </a:r>
          </a:p>
          <a:p>
            <a:r>
              <a:rPr lang="ru-RU" b="1" dirty="0" smtClean="0"/>
              <a:t>Высокая оценка вкуса, аромата, вида и состава пищи, охотное ее употребление, похвалы автору блюд выражают благодарность, уважение, признательность, любовь к нему,  </a:t>
            </a:r>
            <a:r>
              <a:rPr lang="ru-RU" b="1" dirty="0" smtClean="0">
                <a:solidFill>
                  <a:srgbClr val="FF0000"/>
                </a:solidFill>
              </a:rPr>
              <a:t>способствует развитию близких, дружественных отношений</a:t>
            </a:r>
            <a:r>
              <a:rPr lang="ru-RU" b="1" dirty="0" smtClean="0"/>
              <a:t>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Питание и отношения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8786874" cy="571504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Но пищевым поведением можно </a:t>
            </a:r>
            <a:r>
              <a:rPr lang="ru-RU" b="1" dirty="0" smtClean="0">
                <a:solidFill>
                  <a:srgbClr val="FF0000"/>
                </a:solidFill>
              </a:rPr>
              <a:t>вызывать у «кормильцев»    чувство тревоги, страха, вины</a:t>
            </a:r>
            <a:r>
              <a:rPr lang="ru-RU" b="1" dirty="0" smtClean="0"/>
              <a:t>, создавать у них мотивации на увеличение объема внимания и заботы, решать личные психологические проблемы в структуре пищевого поведения. </a:t>
            </a:r>
          </a:p>
          <a:p>
            <a:r>
              <a:rPr lang="ru-RU" b="1" dirty="0" smtClean="0"/>
              <a:t>Оно  может быть даже </a:t>
            </a:r>
            <a:r>
              <a:rPr lang="ru-RU" b="1" dirty="0" smtClean="0">
                <a:solidFill>
                  <a:srgbClr val="FF0000"/>
                </a:solidFill>
              </a:rPr>
              <a:t>выражением агрессии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Например, внук демонстративно не ест качественную пищу приготовленную  бабушкой. Вместо нее с аппетитом поедает  опасные для здоровья – чипсы, </a:t>
            </a:r>
            <a:r>
              <a:rPr lang="ru-RU" b="1" dirty="0" err="1" smtClean="0"/>
              <a:t>кириешки</a:t>
            </a:r>
            <a:r>
              <a:rPr lang="ru-RU" b="1" dirty="0" smtClean="0"/>
              <a:t>, роллы, гамбургеры, специи, кетчуп, соусы, бульонные кубики. </a:t>
            </a:r>
            <a:r>
              <a:rPr lang="ru-RU" b="1" dirty="0" err="1" smtClean="0"/>
              <a:t>Негативистичный</a:t>
            </a:r>
            <a:r>
              <a:rPr lang="ru-RU" b="1" dirty="0" smtClean="0"/>
              <a:t> внук таким способом «отбивается» от бабушкиных проявлений любви и заботы о нем, трансформирует ее лучшие побуждения в обиды, разочарования, растерянность, стресс, депрессию, психосоматические расстройства.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Страдают обе конфликтующие стороны на уровне соматического, психического и нравственного здоровья</a:t>
            </a:r>
            <a:r>
              <a:rPr lang="ru-RU" b="1" dirty="0" smtClean="0"/>
              <a:t>.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Питание и отношения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543956" cy="5054617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При </a:t>
            </a:r>
            <a:r>
              <a:rPr lang="ru-RU" b="1" dirty="0" smtClean="0">
                <a:solidFill>
                  <a:srgbClr val="FF0000"/>
                </a:solidFill>
              </a:rPr>
              <a:t>конфликтах в семье </a:t>
            </a:r>
            <a:r>
              <a:rPr lang="ru-RU" b="1" dirty="0" smtClean="0"/>
              <a:t>«противники»  начинают питаться раздельно, заводят разные холодильники, разную посуду, стараются не встречаться в одно время на кухне. </a:t>
            </a:r>
          </a:p>
          <a:p>
            <a:r>
              <a:rPr lang="ru-RU" b="1" dirty="0" smtClean="0"/>
              <a:t>Использование </a:t>
            </a:r>
            <a:r>
              <a:rPr lang="ru-RU" b="1" dirty="0" smtClean="0">
                <a:solidFill>
                  <a:srgbClr val="FF0000"/>
                </a:solidFill>
              </a:rPr>
              <a:t>питания в «боевых» целях</a:t>
            </a:r>
            <a:r>
              <a:rPr lang="ru-RU" b="1" dirty="0" smtClean="0"/>
              <a:t>, привязка к нему  негативных эмоций вызывает </a:t>
            </a:r>
            <a:r>
              <a:rPr lang="ru-RU" b="1" dirty="0" smtClean="0">
                <a:solidFill>
                  <a:srgbClr val="FF0000"/>
                </a:solidFill>
              </a:rPr>
              <a:t>расстройства в биологической составляющей питания в форме психосоматических заболеваний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358246" cy="9286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6. Социально-статусная составляющая питания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643998" cy="51435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b="1" dirty="0" smtClean="0"/>
              <a:t>Высокое социальное положение обязывает покупать продукты известных марок и фирм в престижных магазинах. Место продажи, названия, цены, упаковки продуктов способствуют </a:t>
            </a:r>
            <a:r>
              <a:rPr lang="ru-RU" b="1" dirty="0" smtClean="0">
                <a:solidFill>
                  <a:srgbClr val="FF0000"/>
                </a:solidFill>
              </a:rPr>
              <a:t>формированию желаемого имиджа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      Бедные люди ищут продукты подешевле, приобретают их на ярмарках, в дни «акций», на распродажах, с истекающим сроком хранения…</a:t>
            </a:r>
          </a:p>
          <a:p>
            <a:r>
              <a:rPr lang="ru-RU" b="1" dirty="0" smtClean="0"/>
              <a:t>     Когда людям выделиться нечем, то можно </a:t>
            </a:r>
            <a:r>
              <a:rPr lang="ru-RU" b="1" dirty="0" smtClean="0">
                <a:solidFill>
                  <a:srgbClr val="FF0000"/>
                </a:solidFill>
              </a:rPr>
              <a:t>обратить на себя внимание </a:t>
            </a:r>
            <a:r>
              <a:rPr lang="ru-RU" b="1" dirty="0" smtClean="0"/>
              <a:t>оригинальными пищевыми предпочтениями и демонстрациями особенностей пищевого поведения.   </a:t>
            </a:r>
            <a:endParaRPr lang="ru-RU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Конфликт статусных и биологических составляющих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Социальные потребности, интегрированные в пищевое поведение, могут </a:t>
            </a:r>
            <a:r>
              <a:rPr lang="ru-RU" b="1" dirty="0" smtClean="0">
                <a:solidFill>
                  <a:srgbClr val="FF0000"/>
                </a:solidFill>
              </a:rPr>
              <a:t>конкурировать с биологическим и духовными потребностями </a:t>
            </a:r>
          </a:p>
          <a:p>
            <a:r>
              <a:rPr lang="ru-RU" b="1" dirty="0" smtClean="0"/>
              <a:t>Следует </a:t>
            </a:r>
            <a:r>
              <a:rPr lang="ru-RU" b="1" dirty="0" smtClean="0">
                <a:solidFill>
                  <a:srgbClr val="FF0000"/>
                </a:solidFill>
              </a:rPr>
              <a:t>проводить профилактику </a:t>
            </a:r>
            <a:r>
              <a:rPr lang="ru-RU" b="1" dirty="0" smtClean="0"/>
              <a:t>статусных нарушений питания, (импорт, деликатесы, экзотика) опасных для здоровья родителей и, особенно, детей.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7. Духовные составляющие пищевого поведения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Духовная составляющая </a:t>
            </a:r>
            <a:r>
              <a:rPr lang="ru-RU" b="1" dirty="0" smtClean="0">
                <a:solidFill>
                  <a:srgbClr val="FF0000"/>
                </a:solidFill>
              </a:rPr>
              <a:t>акцентируется превосходством </a:t>
            </a:r>
            <a:r>
              <a:rPr lang="ru-RU" b="1" dirty="0" smtClean="0"/>
              <a:t>над биологической и социальной. </a:t>
            </a:r>
          </a:p>
          <a:p>
            <a:r>
              <a:rPr lang="ru-RU" b="1" dirty="0" smtClean="0"/>
              <a:t>Перед приемом пищи нужно вспомнить о Боге, совершить определенный ритуал, прочитать молитву. </a:t>
            </a:r>
          </a:p>
          <a:p>
            <a:r>
              <a:rPr lang="ru-RU" b="1" dirty="0" smtClean="0"/>
              <a:t>После еды тоже нужно поблагодарить Всевышнего. </a:t>
            </a:r>
            <a:endParaRPr lang="ru-RU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01122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Духовность и питание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58204" cy="484030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В религиозных практиках Православия, Ислама и других религий имеются </a:t>
            </a:r>
            <a:r>
              <a:rPr lang="ru-RU" b="1" dirty="0" smtClean="0">
                <a:solidFill>
                  <a:srgbClr val="FF0000"/>
                </a:solidFill>
              </a:rPr>
              <a:t>рекомендации регламентирующие, ограничивающие состав продуктов, способ их приготовления (</a:t>
            </a:r>
            <a:r>
              <a:rPr lang="ru-RU" b="1" dirty="0" err="1" smtClean="0">
                <a:solidFill>
                  <a:srgbClr val="FF0000"/>
                </a:solidFill>
              </a:rPr>
              <a:t>халяль</a:t>
            </a:r>
            <a:r>
              <a:rPr lang="ru-RU" b="1" dirty="0" smtClean="0">
                <a:solidFill>
                  <a:srgbClr val="FF0000"/>
                </a:solidFill>
              </a:rPr>
              <a:t>) и время употребления. </a:t>
            </a:r>
          </a:p>
          <a:p>
            <a:r>
              <a:rPr lang="ru-RU" b="1" dirty="0" smtClean="0"/>
              <a:t>Эти рекомендации имеют теоретическое и практическое (большой опыт) обоснование. </a:t>
            </a:r>
          </a:p>
          <a:p>
            <a:r>
              <a:rPr lang="ru-RU" b="1" dirty="0" smtClean="0"/>
              <a:t>Они не только не противоречат удовлетворению биологических и социальных потребностей в структуре пищевого поведения, но и </a:t>
            </a:r>
            <a:r>
              <a:rPr lang="ru-RU" b="1" dirty="0" smtClean="0">
                <a:solidFill>
                  <a:srgbClr val="FF0000"/>
                </a:solidFill>
              </a:rPr>
              <a:t>способствуют их  гармонизации и интеграции, </a:t>
            </a:r>
            <a:r>
              <a:rPr lang="ru-RU" b="1" dirty="0" smtClean="0"/>
              <a:t>а также формированию нормативной личности</a:t>
            </a:r>
            <a:endParaRPr lang="ru-RU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Православие и питание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86874" cy="550072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Регламентации состава продуктов в Православии направлены на </a:t>
            </a:r>
            <a:r>
              <a:rPr lang="ru-RU" b="1" dirty="0" smtClean="0">
                <a:solidFill>
                  <a:srgbClr val="FF0000"/>
                </a:solidFill>
              </a:rPr>
              <a:t>ограничение мяса, молока, рыбы, яиц, то есть животных белков и жиров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Это </a:t>
            </a:r>
            <a:r>
              <a:rPr lang="ru-RU" b="1" dirty="0" smtClean="0">
                <a:solidFill>
                  <a:srgbClr val="FF0000"/>
                </a:solidFill>
              </a:rPr>
              <a:t>способствует очищению </a:t>
            </a:r>
            <a:r>
              <a:rPr lang="ru-RU" b="1" dirty="0" smtClean="0"/>
              <a:t>организма от шлаков, образующихся при употреблении этих продуктов, </a:t>
            </a:r>
            <a:r>
              <a:rPr lang="ru-RU" b="1" dirty="0" smtClean="0">
                <a:solidFill>
                  <a:srgbClr val="FF0000"/>
                </a:solidFill>
              </a:rPr>
              <a:t>снижает риски </a:t>
            </a:r>
            <a:r>
              <a:rPr lang="ru-RU" b="1" dirty="0" smtClean="0"/>
              <a:t>развития многих заболеваний -  атеросклероза, гипертонии, подагры, ожирения, онкологических и др. </a:t>
            </a:r>
          </a:p>
          <a:p>
            <a:r>
              <a:rPr lang="ru-RU" b="1" dirty="0" smtClean="0"/>
              <a:t>Способствует уменьшению синтеза определенных гормонов, медиаторов, рецепторов, ферментов, что </a:t>
            </a:r>
            <a:r>
              <a:rPr lang="ru-RU" b="1" dirty="0" smtClean="0">
                <a:solidFill>
                  <a:srgbClr val="FF0000"/>
                </a:solidFill>
              </a:rPr>
              <a:t>создает биологическую основу для снижения греховных потребностей </a:t>
            </a:r>
            <a:r>
              <a:rPr lang="ru-RU" b="1" dirty="0" smtClean="0"/>
              <a:t>и обретения тонкости чувств, ясности мыслей, чистоты желаний, укрепления воли и дисциплины, доброжелательности отношений, душевной гармонии, необходимых </a:t>
            </a:r>
            <a:r>
              <a:rPr lang="ru-RU" b="1" dirty="0" smtClean="0">
                <a:solidFill>
                  <a:srgbClr val="FF0000"/>
                </a:solidFill>
              </a:rPr>
              <a:t>для более полного ощущения Бога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Ислам и питание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001156" cy="564360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В Исламе состав продуктов регламентируется Шариатом. Запрещается есть свинину, мясо животных, которые погибли от удушения или травмы, мясо хищных птиц и наземных плотоядных животных, а также мясо неизвестного происхождения и кровь животных. </a:t>
            </a:r>
            <a:r>
              <a:rPr lang="ru-RU" b="1" dirty="0" smtClean="0">
                <a:solidFill>
                  <a:srgbClr val="FF0000"/>
                </a:solidFill>
              </a:rPr>
              <a:t>Категорически запрещен  алкоголь.</a:t>
            </a:r>
          </a:p>
          <a:p>
            <a:r>
              <a:rPr lang="ru-RU" b="1" dirty="0" smtClean="0"/>
              <a:t>Это </a:t>
            </a:r>
            <a:r>
              <a:rPr lang="ru-RU" b="1" dirty="0" smtClean="0">
                <a:solidFill>
                  <a:srgbClr val="FF0000"/>
                </a:solidFill>
              </a:rPr>
              <a:t>способствуют профилактике </a:t>
            </a:r>
            <a:r>
              <a:rPr lang="ru-RU" b="1" dirty="0" smtClean="0"/>
              <a:t>инфекций, ожирения, атеросклероза, инфарктов и инсультов.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Техника забоя </a:t>
            </a:r>
            <a:r>
              <a:rPr lang="ru-RU" b="1" dirty="0" smtClean="0"/>
              <a:t>животных, который  осуществляется с молитвой, милосердно и быстро, с выпусканием крови, </a:t>
            </a:r>
            <a:r>
              <a:rPr lang="ru-RU" b="1" dirty="0" smtClean="0">
                <a:solidFill>
                  <a:srgbClr val="FF0000"/>
                </a:solidFill>
              </a:rPr>
              <a:t>предупреждает появление в крови и мясе информационных молекул </a:t>
            </a:r>
            <a:r>
              <a:rPr lang="ru-RU" b="1" dirty="0" smtClean="0"/>
              <a:t>- гормонов, медиаторов и метаболитов, образующихся в организме животных при остром стрессе - страхе, боли, обиде, возмущении, протесте, судорогах, агонии в процессе забоя.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Питание и ритмы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401080" cy="535785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Религиозные регламентации питания отражают влияние на организм человека космических ритмов – </a:t>
            </a:r>
            <a:r>
              <a:rPr lang="ru-RU" b="1" dirty="0" smtClean="0">
                <a:solidFill>
                  <a:srgbClr val="FF0000"/>
                </a:solidFill>
              </a:rPr>
              <a:t>годовых, сезонных и суточных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В Православии среда и пятница считаются постными днями, имеется 4 многодневных поста: Рождественский зимой, Великий - весной, Петров – и  Успенский – летом</a:t>
            </a:r>
          </a:p>
          <a:p>
            <a:r>
              <a:rPr lang="ru-RU" b="1" dirty="0" smtClean="0"/>
              <a:t> В Исламе во время священного месяца Рамадан рекомендуется воздержание  от пищи и воды в светлое время суток.  </a:t>
            </a:r>
          </a:p>
          <a:p>
            <a:r>
              <a:rPr lang="ru-RU" b="1" dirty="0" smtClean="0"/>
              <a:t>В обеих религиях подчеркивается </a:t>
            </a:r>
            <a:r>
              <a:rPr lang="ru-RU" b="1" dirty="0" smtClean="0">
                <a:solidFill>
                  <a:srgbClr val="FF0000"/>
                </a:solidFill>
              </a:rPr>
              <a:t>главенство духовной составляющей постов </a:t>
            </a:r>
            <a:r>
              <a:rPr lang="ru-RU" b="1" dirty="0" smtClean="0"/>
              <a:t>– нужно как можно больше времени посвящать Богу, выполнять его заповеди, делать добрые дела,  исключать все формы греха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Продолжение - противоречия в питании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2</a:t>
            </a:r>
            <a:r>
              <a:rPr lang="ru-RU" dirty="0" smtClean="0"/>
              <a:t>. </a:t>
            </a:r>
            <a:r>
              <a:rPr lang="ru-RU" b="1" dirty="0" smtClean="0"/>
              <a:t>Качество продуктов питания и технологии их производства стремительно меняются. </a:t>
            </a:r>
            <a:r>
              <a:rPr lang="ru-RU" b="1" dirty="0" smtClean="0">
                <a:solidFill>
                  <a:srgbClr val="FF0000"/>
                </a:solidFill>
              </a:rPr>
              <a:t>Увеличивается разрыв </a:t>
            </a:r>
            <a:r>
              <a:rPr lang="ru-RU" b="1" dirty="0" smtClean="0"/>
              <a:t>между </a:t>
            </a:r>
            <a:r>
              <a:rPr lang="ru-RU" b="1" dirty="0" smtClean="0">
                <a:solidFill>
                  <a:srgbClr val="FF0000"/>
                </a:solidFill>
              </a:rPr>
              <a:t>биологическими</a:t>
            </a:r>
            <a:r>
              <a:rPr lang="ru-RU" b="1" dirty="0" smtClean="0"/>
              <a:t> потребностями  в натуральных продуктах и </a:t>
            </a:r>
            <a:r>
              <a:rPr lang="ru-RU" b="1" dirty="0" smtClean="0">
                <a:solidFill>
                  <a:srgbClr val="FF0000"/>
                </a:solidFill>
              </a:rPr>
              <a:t>социальными</a:t>
            </a:r>
            <a:r>
              <a:rPr lang="ru-RU" b="1" dirty="0" smtClean="0"/>
              <a:t> потребностями  «делать бизнес» (маркетинг)</a:t>
            </a:r>
          </a:p>
          <a:p>
            <a:r>
              <a:rPr lang="ru-RU" b="1" dirty="0" smtClean="0"/>
              <a:t>3. </a:t>
            </a:r>
            <a:r>
              <a:rPr lang="ru-RU" b="1" dirty="0" smtClean="0">
                <a:solidFill>
                  <a:srgbClr val="FF0000"/>
                </a:solidFill>
              </a:rPr>
              <a:t>Прогресс</a:t>
            </a:r>
            <a:r>
              <a:rPr lang="ru-RU" b="1" dirty="0" smtClean="0"/>
              <a:t>  науки, технологий и экономики дают </a:t>
            </a:r>
            <a:r>
              <a:rPr lang="ru-RU" b="1" dirty="0" smtClean="0">
                <a:solidFill>
                  <a:srgbClr val="FF0000"/>
                </a:solidFill>
              </a:rPr>
              <a:t>прямо противоположные результаты</a:t>
            </a:r>
            <a:r>
              <a:rPr lang="ru-RU" b="1" dirty="0" smtClean="0"/>
              <a:t>. Растет количество заболеваний, обусловленных неадекватным питанием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Праздники и питание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8858312" cy="54292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Религиозные праздники имеют духовное содержание, но они распространяются на социальную и биологическую составляющие жизни человека.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Праздник акцентируется отменой пищевых ограничений и употреблением  продуктов, имеющих сакральное значение </a:t>
            </a:r>
            <a:r>
              <a:rPr lang="ru-RU" b="1" dirty="0" smtClean="0"/>
              <a:t>–  В Православии - просвирок, блинов, пасхи, куличей, крашеных яиц.</a:t>
            </a:r>
          </a:p>
          <a:p>
            <a:r>
              <a:rPr lang="ru-RU" b="1" dirty="0" smtClean="0"/>
              <a:t>  В Исламе – мясо жертвенных баранов и др. Рекомендуется угощать родственников, больных и бедных.</a:t>
            </a:r>
          </a:p>
          <a:p>
            <a:r>
              <a:rPr lang="ru-RU" b="1" dirty="0" smtClean="0"/>
              <a:t>       Духовные потребности у части людей являются </a:t>
            </a:r>
            <a:r>
              <a:rPr lang="ru-RU" b="1" dirty="0" smtClean="0">
                <a:solidFill>
                  <a:srgbClr val="FF0000"/>
                </a:solidFill>
              </a:rPr>
              <a:t>основанием вегетарианства</a:t>
            </a:r>
            <a:r>
              <a:rPr lang="ru-RU" b="1" dirty="0" smtClean="0"/>
              <a:t>, с целью отказа от употребления убойной пищи.</a:t>
            </a:r>
          </a:p>
          <a:p>
            <a:pPr>
              <a:buNone/>
            </a:pPr>
            <a:r>
              <a:rPr lang="ru-RU" b="1" dirty="0" smtClean="0"/>
              <a:t>     </a:t>
            </a:r>
            <a:endParaRPr lang="ru-RU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Посты и здоровье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Медицинская составляющая питания не страдает, потому что </a:t>
            </a:r>
            <a:r>
              <a:rPr lang="ru-RU" b="1" dirty="0" smtClean="0">
                <a:solidFill>
                  <a:srgbClr val="FF0000"/>
                </a:solidFill>
              </a:rPr>
              <a:t>пищевые ограничения  дифференцированы </a:t>
            </a:r>
            <a:r>
              <a:rPr lang="ru-RU" b="1" dirty="0" smtClean="0"/>
              <a:t>с учетом запросов организма человека. </a:t>
            </a:r>
          </a:p>
          <a:p>
            <a:r>
              <a:rPr lang="ru-RU" b="1" dirty="0" smtClean="0"/>
              <a:t>Беременным и кормящим  женщинам, соматически больным, путешествующим,  рекомендуется питаться в </a:t>
            </a:r>
            <a:r>
              <a:rPr lang="ru-RU" b="1" dirty="0" err="1" smtClean="0"/>
              <a:t>соотвествии</a:t>
            </a:r>
            <a:r>
              <a:rPr lang="ru-RU" b="1" dirty="0" smtClean="0"/>
              <a:t> с биологическим запросами их организма, то есть, без ограничений.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8. </a:t>
            </a:r>
            <a:r>
              <a:rPr lang="ru-RU" b="1" dirty="0" smtClean="0">
                <a:solidFill>
                  <a:srgbClr val="FF0000"/>
                </a:solidFill>
              </a:rPr>
              <a:t>Политическая составляющая пищевого поведения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86874" cy="528641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Стала актуальной в настоящее время в связи с введением экономических санкций против России. Прекращение ввоза импортных продуктов способствует </a:t>
            </a:r>
            <a:r>
              <a:rPr lang="ru-RU" b="1" dirty="0" smtClean="0">
                <a:solidFill>
                  <a:srgbClr val="FF0000"/>
                </a:solidFill>
              </a:rPr>
              <a:t>укреплению соматического, психического и нравственного здоровья </a:t>
            </a:r>
            <a:r>
              <a:rPr lang="ru-RU" b="1" dirty="0" smtClean="0"/>
              <a:t>наших соотечественников. </a:t>
            </a:r>
          </a:p>
          <a:p>
            <a:r>
              <a:rPr lang="ru-RU" b="1" dirty="0" smtClean="0"/>
              <a:t>   </a:t>
            </a:r>
            <a:r>
              <a:rPr lang="ru-RU" b="1" dirty="0" smtClean="0">
                <a:solidFill>
                  <a:srgbClr val="FF0000"/>
                </a:solidFill>
              </a:rPr>
              <a:t>Биологическая составляющая питания улучшилась</a:t>
            </a:r>
            <a:r>
              <a:rPr lang="ru-RU" b="1" dirty="0" smtClean="0"/>
              <a:t>.  </a:t>
            </a:r>
            <a:r>
              <a:rPr lang="ru-RU" b="1" dirty="0" smtClean="0">
                <a:solidFill>
                  <a:srgbClr val="FF0000"/>
                </a:solidFill>
              </a:rPr>
              <a:t>Исчезли  опасные информационные (генетические) составляющих продуктов</a:t>
            </a:r>
            <a:r>
              <a:rPr lang="ru-RU" b="1" dirty="0" smtClean="0"/>
              <a:t>, копирующих чужую  совокупность природных и технологических параметров их  производства</a:t>
            </a:r>
          </a:p>
          <a:p>
            <a:r>
              <a:rPr lang="ru-RU" b="1" dirty="0" smtClean="0"/>
              <a:t>     </a:t>
            </a:r>
            <a:r>
              <a:rPr lang="ru-RU" b="1" dirty="0" smtClean="0">
                <a:solidFill>
                  <a:srgbClr val="FF0000"/>
                </a:solidFill>
              </a:rPr>
              <a:t>Социально-психологическая составляющая </a:t>
            </a:r>
            <a:r>
              <a:rPr lang="ru-RU" b="1" dirty="0" smtClean="0"/>
              <a:t>пищевого поведения актуализировалась и стала избавляться от деформаций, обусловленных агрессивной и лживой рекламой; пропагандой примитивного, свободного от ума и совести, </a:t>
            </a:r>
            <a:r>
              <a:rPr lang="ru-RU" b="1" dirty="0" err="1" smtClean="0"/>
              <a:t>потребительства</a:t>
            </a:r>
            <a:r>
              <a:rPr lang="ru-RU" b="1" dirty="0" smtClean="0"/>
              <a:t>.  </a:t>
            </a:r>
          </a:p>
          <a:p>
            <a:pPr>
              <a:buNone/>
            </a:pP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43956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Связь питания и управления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715436" cy="550072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Обнаружилась</a:t>
            </a:r>
            <a:r>
              <a:rPr lang="ru-RU" b="1" dirty="0" smtClean="0"/>
              <a:t> безответственность, некомпетентность, эгоизм и меркантильность участников продовольственного бизнеса. </a:t>
            </a:r>
          </a:p>
          <a:p>
            <a:r>
              <a:rPr lang="ru-RU" b="1" dirty="0" smtClean="0"/>
              <a:t>Вспомнилась, что обязательным условием политической независимости страны является ее  </a:t>
            </a:r>
            <a:r>
              <a:rPr lang="ru-RU" b="1" dirty="0" smtClean="0">
                <a:solidFill>
                  <a:srgbClr val="FF0000"/>
                </a:solidFill>
              </a:rPr>
              <a:t>продовольственная независимость и самодостаточность. </a:t>
            </a:r>
          </a:p>
          <a:p>
            <a:r>
              <a:rPr lang="ru-RU" b="1" dirty="0" smtClean="0"/>
              <a:t>Руководство страны стало принимать меры для поддержки отечественных производителей.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Создалась возможность для осознания и исправления управленческих </a:t>
            </a:r>
            <a:r>
              <a:rPr lang="ru-RU" b="1" dirty="0" smtClean="0"/>
              <a:t>ошибок в политике, экономике, сельском хозяйстве, образовании, здравоохранении, идеологии и других сферах жизни общества.</a:t>
            </a:r>
          </a:p>
          <a:p>
            <a:r>
              <a:rPr lang="ru-RU" b="1" dirty="0" smtClean="0"/>
              <a:t>      </a:t>
            </a:r>
            <a:r>
              <a:rPr lang="ru-RU" b="1" dirty="0" smtClean="0">
                <a:solidFill>
                  <a:srgbClr val="FF0000"/>
                </a:solidFill>
              </a:rPr>
              <a:t>Духовная составляющая пищевого поведения также расширилась</a:t>
            </a:r>
            <a:r>
              <a:rPr lang="ru-RU" b="1" dirty="0" smtClean="0"/>
              <a:t>. Санкции способствовали актуализации патриотизма, формированию осознанного предпочтения отечественных продуктов, возрождению интереса и уважения к национальным технологиям производства качественных продуктов. Появился интерес к  психологическим, культурным и духовным составляющим пищевого поведения</a:t>
            </a:r>
            <a:endParaRPr lang="ru-RU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Конфликты </a:t>
            </a:r>
            <a:r>
              <a:rPr lang="ru-RU" b="1" dirty="0" smtClean="0">
                <a:solidFill>
                  <a:srgbClr val="FF0000"/>
                </a:solidFill>
              </a:rPr>
              <a:t>в структуре пищевого поведения, требующие осознания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8786874" cy="521497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Конфликт между биологическими и социальными </a:t>
            </a:r>
            <a:r>
              <a:rPr lang="ru-RU" b="1" dirty="0" smtClean="0"/>
              <a:t>составляющими пищевого поведения.</a:t>
            </a:r>
          </a:p>
          <a:p>
            <a:r>
              <a:rPr lang="ru-RU" b="1" dirty="0" smtClean="0"/>
              <a:t>  По социальным и экономическим  соображениям продуктов </a:t>
            </a:r>
            <a:r>
              <a:rPr lang="ru-RU" b="1" dirty="0" smtClean="0">
                <a:solidFill>
                  <a:srgbClr val="FF0000"/>
                </a:solidFill>
              </a:rPr>
              <a:t>покупают больше чем </a:t>
            </a:r>
            <a:r>
              <a:rPr lang="ru-RU" b="1" dirty="0" smtClean="0"/>
              <a:t>нужно, создают </a:t>
            </a:r>
            <a:r>
              <a:rPr lang="ru-RU" b="1" dirty="0" smtClean="0">
                <a:solidFill>
                  <a:srgbClr val="FF0000"/>
                </a:solidFill>
              </a:rPr>
              <a:t>запасы</a:t>
            </a:r>
            <a:r>
              <a:rPr lang="ru-RU" b="1" dirty="0" smtClean="0"/>
              <a:t> на случай повышения цен,  прихода гостей. Сроки годности продуктов ограничены. Они портятся и выбрасываются. </a:t>
            </a:r>
          </a:p>
          <a:p>
            <a:r>
              <a:rPr lang="ru-RU" b="1" dirty="0" smtClean="0"/>
              <a:t> Готовят тоже с запасом, чтобы всех накормить досыта, чтобы хозяев не заподозрили в скупости и жадности в </a:t>
            </a:r>
            <a:r>
              <a:rPr lang="ru-RU" b="1" dirty="0" smtClean="0">
                <a:solidFill>
                  <a:srgbClr val="FF0000"/>
                </a:solidFill>
              </a:rPr>
              <a:t>тарелки кладут больше, чем нужно</a:t>
            </a:r>
            <a:r>
              <a:rPr lang="ru-RU" b="1" dirty="0" smtClean="0"/>
              <a:t>.  Чтобы еду не выбрасывать, хозяйку не обижать, лучше все съесть.  Люди </a:t>
            </a:r>
            <a:r>
              <a:rPr lang="ru-RU" b="1" dirty="0" smtClean="0">
                <a:solidFill>
                  <a:srgbClr val="FF0000"/>
                </a:solidFill>
              </a:rPr>
              <a:t>вынуждены переедать</a:t>
            </a:r>
            <a:r>
              <a:rPr lang="ru-RU" b="1" dirty="0" smtClean="0"/>
              <a:t>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Это ущерб здоровью и финансам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43998" cy="121444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Конфликт между духовной, биологической и социальной составляющими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643998" cy="52864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В пост православным нужно исключить животную пищу, источник триптофана, тирозина, незаменимых аминокислот и  витаминов. </a:t>
            </a:r>
            <a:r>
              <a:rPr lang="ru-RU" b="1" dirty="0" smtClean="0">
                <a:solidFill>
                  <a:srgbClr val="FF0000"/>
                </a:solidFill>
              </a:rPr>
              <a:t>Это повышает риск депрессий и астении.</a:t>
            </a:r>
          </a:p>
          <a:p>
            <a:r>
              <a:rPr lang="ru-RU" b="1" dirty="0" smtClean="0"/>
              <a:t>Зимой холодно. </a:t>
            </a:r>
            <a:r>
              <a:rPr lang="ru-RU" b="1" dirty="0" err="1" smtClean="0"/>
              <a:t>Энергозатраты</a:t>
            </a:r>
            <a:r>
              <a:rPr lang="ru-RU" b="1" dirty="0" smtClean="0"/>
              <a:t> у работающих людей возрастают. Некоторые люди без мяса не могут почувствовать сытость. Постная пища не насыщает. </a:t>
            </a:r>
            <a:r>
              <a:rPr lang="ru-RU" b="1" dirty="0" smtClean="0">
                <a:solidFill>
                  <a:srgbClr val="FF0000"/>
                </a:solidFill>
              </a:rPr>
              <a:t>Снижается трудоспособность</a:t>
            </a:r>
          </a:p>
          <a:p>
            <a:r>
              <a:rPr lang="ru-RU" b="1" dirty="0" smtClean="0"/>
              <a:t>Продукты уже куплены. За 7 недель они могут испортиться. Выбрасывать продукты тоже грех. Это создает конфликт интересов, который </a:t>
            </a:r>
            <a:r>
              <a:rPr lang="ru-RU" b="1" dirty="0" smtClean="0">
                <a:solidFill>
                  <a:srgbClr val="FF0000"/>
                </a:solidFill>
              </a:rPr>
              <a:t>нужно использовать для укрепления силы Духа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Конфликт между духовной, биологической и социальной составляющими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572560" cy="528641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Мусульманам во время рамадана следует исключать воду и пищу в светлое время суток.   </a:t>
            </a:r>
          </a:p>
          <a:p>
            <a:r>
              <a:rPr lang="ru-RU" b="1" dirty="0" smtClean="0"/>
              <a:t>Но биологические и социальные потребности людей быть работоспособными, энергичными, здоровыми  в летнюю жару в самые длинные дни при тяжелой физической работе, вызывающей потоотделение и </a:t>
            </a:r>
            <a:r>
              <a:rPr lang="ru-RU" b="1" dirty="0" err="1" smtClean="0"/>
              <a:t>обезвоженность</a:t>
            </a:r>
            <a:r>
              <a:rPr lang="ru-RU" b="1" dirty="0" smtClean="0"/>
              <a:t>, создают конфликт с духовными  потребностями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Борьба мотивов воспитывает приоритет духовных потребностей над биологическими и социальными. Победа над собой дает ощущение радости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72518" cy="10715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Конфликт между биологическими и социальными потребностями характерен для </a:t>
            </a:r>
            <a:r>
              <a:rPr lang="ru-RU" sz="2800" b="1" dirty="0" err="1" smtClean="0">
                <a:solidFill>
                  <a:srgbClr val="FF0000"/>
                </a:solidFill>
              </a:rPr>
              <a:t>анорексии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8858312" cy="54292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У девушек  </a:t>
            </a:r>
            <a:r>
              <a:rPr lang="ru-RU" b="1" dirty="0" smtClean="0">
                <a:solidFill>
                  <a:srgbClr val="FF0000"/>
                </a:solidFill>
              </a:rPr>
              <a:t>доминируют социальные потребности </a:t>
            </a:r>
            <a:r>
              <a:rPr lang="ru-RU" b="1" dirty="0" smtClean="0"/>
              <a:t>не взрослеть, соответствовать модным стандартам фигуры, нравиться каким-то воображаемым мужчинам, привлечь внимание агентов модельного бизнеса. </a:t>
            </a:r>
          </a:p>
          <a:p>
            <a:r>
              <a:rPr lang="ru-RU" b="1" dirty="0" smtClean="0"/>
              <a:t>В результате исключения жиров и углеводов </a:t>
            </a:r>
            <a:r>
              <a:rPr lang="ru-RU" b="1" dirty="0" smtClean="0">
                <a:solidFill>
                  <a:srgbClr val="FF0000"/>
                </a:solidFill>
              </a:rPr>
              <a:t>нарушаются биологические потребности </a:t>
            </a:r>
            <a:r>
              <a:rPr lang="ru-RU" b="1" dirty="0" smtClean="0"/>
              <a:t>организма в пластических и энергетических ресурсах, </a:t>
            </a:r>
          </a:p>
          <a:p>
            <a:r>
              <a:rPr lang="ru-RU" b="1" dirty="0" smtClean="0"/>
              <a:t>Исчезает способность к деторождению. Снижается работоспособность. Прекращается менструальный цикл. Выпадают волосы. Развиваются дистрофические и атрофические процессы в органах. Иногда это приводит к летальным исходам.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Духовные потребности </a:t>
            </a:r>
            <a:r>
              <a:rPr lang="ru-RU" b="1" dirty="0" smtClean="0"/>
              <a:t>в смысле жизни, в творчестве, в любви, в полезной для людей деятельности  также </a:t>
            </a:r>
            <a:r>
              <a:rPr lang="ru-RU" b="1" dirty="0" smtClean="0">
                <a:solidFill>
                  <a:srgbClr val="FF0000"/>
                </a:solidFill>
              </a:rPr>
              <a:t>блокируются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58204" cy="9397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Расстройства пищевого поведения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329642" cy="4983179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Коморбидны</a:t>
            </a:r>
            <a:r>
              <a:rPr lang="ru-RU" b="1" dirty="0" smtClean="0"/>
              <a:t> с </a:t>
            </a:r>
            <a:r>
              <a:rPr lang="ru-RU" b="1" dirty="0" err="1" smtClean="0"/>
              <a:t>фобическими</a:t>
            </a:r>
            <a:r>
              <a:rPr lang="ru-RU" b="1" dirty="0" smtClean="0"/>
              <a:t>,  истерическими, психосоматическими, депрессивными, маниакальными, бредовыми, галлюцинаторными, </a:t>
            </a:r>
            <a:r>
              <a:rPr lang="ru-RU" b="1" dirty="0" err="1" smtClean="0"/>
              <a:t>кататоническими</a:t>
            </a:r>
            <a:r>
              <a:rPr lang="ru-RU" b="1" dirty="0" smtClean="0"/>
              <a:t>, </a:t>
            </a:r>
            <a:r>
              <a:rPr lang="ru-RU" b="1" dirty="0" err="1" smtClean="0"/>
              <a:t>гебефреническими</a:t>
            </a:r>
            <a:r>
              <a:rPr lang="ru-RU" b="1" dirty="0" smtClean="0"/>
              <a:t>, </a:t>
            </a:r>
            <a:r>
              <a:rPr lang="ru-RU" b="1" dirty="0" err="1" smtClean="0"/>
              <a:t>гебоидными</a:t>
            </a:r>
            <a:r>
              <a:rPr lang="ru-RU" b="1" dirty="0" smtClean="0"/>
              <a:t> </a:t>
            </a:r>
            <a:r>
              <a:rPr lang="ru-RU" b="1" dirty="0" err="1" smtClean="0"/>
              <a:t>мнестическими</a:t>
            </a:r>
            <a:r>
              <a:rPr lang="ru-RU" b="1" dirty="0" smtClean="0"/>
              <a:t> и др. психическими расстройствами</a:t>
            </a:r>
          </a:p>
          <a:p>
            <a:r>
              <a:rPr lang="ru-RU" b="1" dirty="0" smtClean="0"/>
              <a:t>Входят в проявления алкоголизма, наркоманий и токсикоманий, спортивных и др. </a:t>
            </a:r>
            <a:r>
              <a:rPr lang="ru-RU" b="1" dirty="0" err="1" smtClean="0">
                <a:solidFill>
                  <a:srgbClr val="FF0000"/>
                </a:solidFill>
              </a:rPr>
              <a:t>аддикций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В МКБ -10 есть рубрика </a:t>
            </a:r>
            <a:r>
              <a:rPr lang="en-US" b="1" dirty="0" smtClean="0"/>
              <a:t>F </a:t>
            </a:r>
            <a:r>
              <a:rPr lang="ru-RU" b="1" dirty="0" smtClean="0"/>
              <a:t>50. </a:t>
            </a:r>
            <a:r>
              <a:rPr lang="ru-RU" b="1" dirty="0" smtClean="0">
                <a:solidFill>
                  <a:srgbClr val="FF0000"/>
                </a:solidFill>
              </a:rPr>
              <a:t>Расстройства приема  пищи: </a:t>
            </a:r>
            <a:r>
              <a:rPr lang="ru-RU" b="1" dirty="0" smtClean="0"/>
              <a:t>   Нервная </a:t>
            </a:r>
            <a:r>
              <a:rPr lang="ru-RU" b="1" dirty="0" err="1" smtClean="0"/>
              <a:t>анорексия</a:t>
            </a:r>
            <a:r>
              <a:rPr lang="ru-RU" b="1" dirty="0" smtClean="0"/>
              <a:t>. </a:t>
            </a:r>
            <a:r>
              <a:rPr lang="ru-RU" b="1" dirty="0" err="1" smtClean="0"/>
              <a:t>Атипичная</a:t>
            </a:r>
            <a:r>
              <a:rPr lang="ru-RU" b="1" dirty="0" smtClean="0"/>
              <a:t> нервная </a:t>
            </a:r>
            <a:r>
              <a:rPr lang="ru-RU" b="1" dirty="0" err="1" smtClean="0"/>
              <a:t>анорексия</a:t>
            </a:r>
            <a:r>
              <a:rPr lang="ru-RU" b="1" dirty="0" smtClean="0"/>
              <a:t>. Булимия.</a:t>
            </a:r>
          </a:p>
          <a:p>
            <a:r>
              <a:rPr lang="ru-RU" b="1" dirty="0" smtClean="0"/>
              <a:t>Требуется точная диагностика, клинически и </a:t>
            </a:r>
            <a:r>
              <a:rPr lang="ru-RU" b="1" dirty="0" err="1" smtClean="0"/>
              <a:t>патогенетически</a:t>
            </a:r>
            <a:r>
              <a:rPr lang="ru-RU" b="1" dirty="0" smtClean="0"/>
              <a:t> обоснованная терапия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08266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Выводы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8543956" cy="4983179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Пищевое поведение современного общества неадекватно. </a:t>
            </a:r>
          </a:p>
          <a:p>
            <a:r>
              <a:rPr lang="ru-RU" b="1" dirty="0" smtClean="0"/>
              <a:t>Существует запрос на устранение нарушений пищевого поведения   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Биопсихсоциальный</a:t>
            </a:r>
            <a:r>
              <a:rPr lang="ru-RU" b="1" dirty="0" smtClean="0">
                <a:solidFill>
                  <a:srgbClr val="FF0000"/>
                </a:solidFill>
              </a:rPr>
              <a:t> алгоритм анализа пищевого поведения является адекватным методическим подходом для восстановления его конструктивности и восстановления связей со всеми человеческими потребностями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 Пищевое поведение можно использовать для укрепления биологического, психологического, психического  и духовного здоровья человека и общества.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Итоги прогресса питания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786874" cy="564360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Избыточная масса тела </a:t>
            </a:r>
            <a:r>
              <a:rPr lang="ru-RU" b="1" dirty="0" smtClean="0"/>
              <a:t>обнаруживается у 30%  населения экономически развитых стран, включая Россию. </a:t>
            </a:r>
            <a:r>
              <a:rPr lang="ru-RU" b="1" dirty="0" err="1" smtClean="0">
                <a:solidFill>
                  <a:srgbClr val="FF0000"/>
                </a:solidFill>
              </a:rPr>
              <a:t>Неифекционная</a:t>
            </a:r>
            <a:r>
              <a:rPr lang="ru-RU" b="1" dirty="0" smtClean="0">
                <a:solidFill>
                  <a:srgbClr val="FF0000"/>
                </a:solidFill>
              </a:rPr>
              <a:t> эпидемия</a:t>
            </a:r>
          </a:p>
          <a:p>
            <a:r>
              <a:rPr lang="ru-RU" b="1" dirty="0" smtClean="0"/>
              <a:t>Это существенно </a:t>
            </a:r>
            <a:r>
              <a:rPr lang="ru-RU" b="1" dirty="0" smtClean="0">
                <a:solidFill>
                  <a:srgbClr val="FF0000"/>
                </a:solidFill>
              </a:rPr>
              <a:t>повышает частоту </a:t>
            </a:r>
            <a:r>
              <a:rPr lang="ru-RU" b="1" dirty="0" smtClean="0"/>
              <a:t>артериальной гипертонии, атеросклероза, ишемической болезни сердца, инсулиннезависимого сахарного диабета, остеохондроза позвоночника и полиартрита, </a:t>
            </a:r>
            <a:r>
              <a:rPr lang="ru-RU" b="1" dirty="0" err="1" smtClean="0"/>
              <a:t>дискинезии</a:t>
            </a:r>
            <a:r>
              <a:rPr lang="ru-RU" b="1" dirty="0" smtClean="0"/>
              <a:t> и воспаления желчного пузыря, </a:t>
            </a:r>
            <a:r>
              <a:rPr lang="ru-RU" b="1" dirty="0" err="1" smtClean="0"/>
              <a:t>желчно-каменной</a:t>
            </a:r>
            <a:r>
              <a:rPr lang="ru-RU" b="1" dirty="0" smtClean="0"/>
              <a:t> болезни, опухолей и т.д.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Ожирение</a:t>
            </a:r>
            <a:r>
              <a:rPr lang="ru-RU" b="1" dirty="0" smtClean="0"/>
              <a:t> умеренной  степени </a:t>
            </a:r>
            <a:r>
              <a:rPr lang="ru-RU" b="1" dirty="0" smtClean="0">
                <a:solidFill>
                  <a:srgbClr val="FF0000"/>
                </a:solidFill>
              </a:rPr>
              <a:t>сокращает длительность жизни на 3-5 лет, а выраженной - на 15 лет. 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/>
              <a:t>Вывод</a:t>
            </a:r>
            <a:r>
              <a:rPr lang="ru-RU" b="1" dirty="0" smtClean="0">
                <a:solidFill>
                  <a:srgbClr val="FF0000"/>
                </a:solidFill>
              </a:rPr>
              <a:t> – наличие неадекватности и противоречий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066800"/>
            <a:ext cx="7734300" cy="23622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FF0000"/>
                </a:solidFill>
              </a:rPr>
              <a:t>Спасибо за внимание !</a:t>
            </a:r>
          </a:p>
        </p:txBody>
      </p:sp>
      <p:sp>
        <p:nvSpPr>
          <p:cNvPr id="141315" name="Text Box 5"/>
          <p:cNvSpPr txBox="1">
            <a:spLocks noChangeArrowheads="1"/>
          </p:cNvSpPr>
          <p:nvPr/>
        </p:nvSpPr>
        <p:spPr bwMode="auto">
          <a:xfrm>
            <a:off x="1752600" y="3886200"/>
            <a:ext cx="5562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rgbClr val="000066"/>
                </a:solidFill>
              </a:rPr>
              <a:t>E-mail</a:t>
            </a:r>
            <a:r>
              <a:rPr lang="ru-RU" sz="2400">
                <a:solidFill>
                  <a:srgbClr val="000066"/>
                </a:solidFill>
              </a:rPr>
              <a:t>:</a:t>
            </a:r>
            <a:r>
              <a:rPr lang="en-US" sz="2400">
                <a:solidFill>
                  <a:srgbClr val="000066"/>
                </a:solidFill>
              </a:rPr>
              <a:t> kam1950@mail.ru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</a:rPr>
              <a:t>Карпов Анатолий Михайлович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</a:rPr>
              <a:t>г. Казань</a:t>
            </a:r>
          </a:p>
        </p:txBody>
      </p:sp>
      <p:sp>
        <p:nvSpPr>
          <p:cNvPr id="141316" name="Text Box 6"/>
          <p:cNvSpPr txBox="1">
            <a:spLocks noChangeArrowheads="1"/>
          </p:cNvSpPr>
          <p:nvPr/>
        </p:nvSpPr>
        <p:spPr bwMode="auto">
          <a:xfrm>
            <a:off x="1600200" y="5029200"/>
            <a:ext cx="586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929750" cy="9286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Характеристики современного менталитета питания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50" y="1214398"/>
            <a:ext cx="8929750" cy="564360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Знания</a:t>
            </a:r>
            <a:r>
              <a:rPr lang="ru-RU" b="1" dirty="0" smtClean="0"/>
              <a:t> о питании фрагментарны, упрощены, бессистемны, разорваны, противоречивы, </a:t>
            </a:r>
            <a:r>
              <a:rPr lang="ru-RU" b="1" dirty="0" err="1" smtClean="0"/>
              <a:t>паралогичны</a:t>
            </a:r>
            <a:r>
              <a:rPr lang="ru-RU" b="1" dirty="0" smtClean="0"/>
              <a:t>.  </a:t>
            </a:r>
            <a:r>
              <a:rPr lang="ru-RU" b="1" dirty="0" smtClean="0">
                <a:solidFill>
                  <a:srgbClr val="FF0000"/>
                </a:solidFill>
              </a:rPr>
              <a:t>Актуальны только вкус и цена. Интеллект и воля </a:t>
            </a:r>
            <a:r>
              <a:rPr lang="ru-RU" b="1" dirty="0" smtClean="0">
                <a:solidFill>
                  <a:srgbClr val="FF0000"/>
                </a:solidFill>
              </a:rPr>
              <a:t>за столом отсутствуют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Пищевое поведение</a:t>
            </a:r>
            <a:r>
              <a:rPr lang="ru-RU" b="1" dirty="0" smtClean="0"/>
              <a:t>  </a:t>
            </a:r>
            <a:r>
              <a:rPr lang="ru-RU" b="1" dirty="0" smtClean="0"/>
              <a:t>пассивное, амбивалентное, противоречивое, </a:t>
            </a:r>
            <a:r>
              <a:rPr lang="ru-RU" b="1" dirty="0" err="1" smtClean="0"/>
              <a:t>контрпродуктивное</a:t>
            </a:r>
            <a:r>
              <a:rPr lang="ru-RU" b="1" dirty="0" smtClean="0"/>
              <a:t>, ригидное, зависимое, подчиняемое,    по типу «дрейфа»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Некритичность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  <a:r>
              <a:rPr lang="ru-RU" b="1" dirty="0" smtClean="0"/>
              <a:t>Все уверены в своей правоте.  </a:t>
            </a:r>
            <a:r>
              <a:rPr lang="ru-RU" b="1" dirty="0" smtClean="0">
                <a:solidFill>
                  <a:srgbClr val="FF0000"/>
                </a:solidFill>
              </a:rPr>
              <a:t>Психологически защищаются </a:t>
            </a:r>
            <a:r>
              <a:rPr lang="ru-RU" b="1" dirty="0" smtClean="0"/>
              <a:t>(вытесняют возможность ошибок, идеализируют кого-то и чего-то)</a:t>
            </a:r>
          </a:p>
          <a:p>
            <a:r>
              <a:rPr lang="ru-RU" b="1" dirty="0" smtClean="0"/>
              <a:t>Причудливым образом сочетаются научные рекомендации с  мифами и дезинформацией. (</a:t>
            </a:r>
            <a:r>
              <a:rPr lang="ru-RU" dirty="0" err="1" smtClean="0"/>
              <a:t>шизофренизация</a:t>
            </a:r>
            <a:r>
              <a:rPr lang="ru-RU" dirty="0" smtClean="0"/>
              <a:t> и </a:t>
            </a:r>
            <a:r>
              <a:rPr lang="ru-RU" dirty="0" err="1" smtClean="0"/>
              <a:t>дебилизация</a:t>
            </a:r>
            <a:r>
              <a:rPr lang="ru-RU" b="1" dirty="0" smtClean="0"/>
              <a:t>).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Люди запутались в многочисленных, но противоречивых теориях и </a:t>
            </a:r>
            <a:r>
              <a:rPr lang="ru-RU" b="1" dirty="0" smtClean="0">
                <a:solidFill>
                  <a:srgbClr val="FF0000"/>
                </a:solidFill>
              </a:rPr>
              <a:t>рекомендациях. Проблем в «голове» больше чем на столе и в </a:t>
            </a:r>
            <a:r>
              <a:rPr lang="ru-RU" b="1" dirty="0" smtClean="0">
                <a:solidFill>
                  <a:srgbClr val="FF0000"/>
                </a:solidFill>
              </a:rPr>
              <a:t>кошельке 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/>
              <a:t> 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1430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Характеристики современного менталитета питания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Вмешательство политики, санкций,  бизнеса, рекламы, манипуляций сознанием способствовало тому, что </a:t>
            </a:r>
            <a:r>
              <a:rPr lang="ru-RU" b="1" dirty="0" smtClean="0">
                <a:solidFill>
                  <a:srgbClr val="FF0000"/>
                </a:solidFill>
              </a:rPr>
              <a:t>пищевое поведение </a:t>
            </a:r>
            <a:r>
              <a:rPr lang="ru-RU" b="1" dirty="0" smtClean="0"/>
              <a:t>граждан стало </a:t>
            </a:r>
            <a:r>
              <a:rPr lang="ru-RU" b="1" dirty="0" err="1" smtClean="0">
                <a:solidFill>
                  <a:srgbClr val="FF0000"/>
                </a:solidFill>
              </a:rPr>
              <a:t>контрпродуктивным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Граждане </a:t>
            </a:r>
            <a:r>
              <a:rPr lang="ru-RU" b="1" dirty="0" smtClean="0">
                <a:solidFill>
                  <a:srgbClr val="FF0000"/>
                </a:solidFill>
              </a:rPr>
              <a:t>добровольно отдают деньги </a:t>
            </a:r>
            <a:r>
              <a:rPr lang="ru-RU" b="1" dirty="0" smtClean="0"/>
              <a:t>на покупку ненужных и опасных для здоровья продуктов, а потом на снижение веса и лечение.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0112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обществе и медицине созрел запрос на: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329642" cy="514353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Интеграцию и систематизацию знаний </a:t>
            </a:r>
            <a:r>
              <a:rPr lang="ru-RU" b="1" dirty="0" smtClean="0"/>
              <a:t>о сопряженности питания со всеми потребностями человека и общества  </a:t>
            </a:r>
            <a:r>
              <a:rPr lang="ru-RU" sz="2800" dirty="0" smtClean="0"/>
              <a:t>(устранение </a:t>
            </a:r>
            <a:r>
              <a:rPr lang="ru-RU" sz="2800" dirty="0" err="1" smtClean="0"/>
              <a:t>шизофренизации</a:t>
            </a:r>
            <a:r>
              <a:rPr lang="ru-RU" sz="2800" dirty="0" smtClean="0"/>
              <a:t> и </a:t>
            </a:r>
            <a:r>
              <a:rPr lang="ru-RU" sz="2800" dirty="0" err="1" smtClean="0"/>
              <a:t>дебилизации</a:t>
            </a:r>
            <a:r>
              <a:rPr lang="ru-RU" dirty="0" smtClean="0"/>
              <a:t>).</a:t>
            </a:r>
            <a:r>
              <a:rPr lang="ru-RU" b="1" dirty="0" smtClean="0"/>
              <a:t>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Разработку образовательно-воспитательных программ </a:t>
            </a:r>
          </a:p>
          <a:p>
            <a:pPr>
              <a:buNone/>
            </a:pPr>
            <a:r>
              <a:rPr lang="ru-RU" b="1" dirty="0" smtClean="0"/>
              <a:t>   - реализации потенциала питания с максимальной пользой </a:t>
            </a:r>
          </a:p>
          <a:p>
            <a:pPr>
              <a:buNone/>
            </a:pPr>
            <a:r>
              <a:rPr lang="ru-RU" b="1" dirty="0" smtClean="0"/>
              <a:t>   - предупреждения его нецелевого использования</a:t>
            </a:r>
          </a:p>
          <a:p>
            <a:pPr>
              <a:buNone/>
            </a:pPr>
            <a:r>
              <a:rPr lang="ru-RU" b="1" dirty="0" smtClean="0"/>
              <a:t>   - предотвращения эмоциональных, экономических, политических и иных зависимостей и болезней.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01122" cy="14287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Теоретические и методические подходы к оптимизации питания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504351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Новейшая научная парадигма определяет человека как существо </a:t>
            </a:r>
            <a:r>
              <a:rPr lang="ru-RU" b="1" dirty="0" err="1" smtClean="0">
                <a:solidFill>
                  <a:srgbClr val="FF0000"/>
                </a:solidFill>
              </a:rPr>
              <a:t>биопсихосоциальное</a:t>
            </a:r>
            <a:r>
              <a:rPr lang="ru-RU" b="1" dirty="0" smtClean="0"/>
              <a:t>, то есть выделяет в нем 3 составляющие – биологическую, психологическую, включая духовную, и социальную. </a:t>
            </a:r>
          </a:p>
          <a:p>
            <a:pPr>
              <a:buNone/>
            </a:pPr>
            <a:r>
              <a:rPr lang="ru-RU" b="1" dirty="0" smtClean="0"/>
              <a:t>    Это полностью соответствует религиозным представлениям о триединой природе человека, включающей тело, душу и дух.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b="1" dirty="0" err="1" smtClean="0">
                <a:solidFill>
                  <a:srgbClr val="FF0000"/>
                </a:solidFill>
              </a:rPr>
              <a:t>Биопсихосоциальная</a:t>
            </a:r>
            <a:r>
              <a:rPr lang="ru-RU" b="1" dirty="0" smtClean="0">
                <a:solidFill>
                  <a:srgbClr val="FF0000"/>
                </a:solidFill>
              </a:rPr>
              <a:t> структура человека является матрицей для изучения всех проблем человечества</a:t>
            </a:r>
            <a:r>
              <a:rPr lang="ru-RU" b="1" dirty="0" smtClean="0"/>
              <a:t>. 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dirty="0" smtClean="0"/>
              <a:t>Напомним наши представления о ней, чтобы применить ее для исследования  пищевого поведения.</a:t>
            </a:r>
          </a:p>
          <a:p>
            <a:pPr>
              <a:buNone/>
            </a:pPr>
            <a:endParaRPr lang="ru-RU" b="1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3721</Words>
  <PresentationFormat>Экран (4:3)</PresentationFormat>
  <Paragraphs>237</Paragraphs>
  <Slides>50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Тема Office</vt:lpstr>
      <vt:lpstr>Лист Microsoft Office Excel 97-2003</vt:lpstr>
      <vt:lpstr>БИОПСИХОСОЦИАЛЬНЫЙ ПОДХОД К АНАЛИЗУ ПИЩЕВОГО ПОВЕДЕНИЯ</vt:lpstr>
      <vt:lpstr>Актуальность психотерапевтического подхода к проблемам  питания</vt:lpstr>
      <vt:lpstr>Как реализуется потенциал питания ?</vt:lpstr>
      <vt:lpstr>Продолжение - противоречия в питании</vt:lpstr>
      <vt:lpstr>Итоги прогресса питания</vt:lpstr>
      <vt:lpstr>Характеристики современного менталитета питания</vt:lpstr>
      <vt:lpstr>Характеристики современного менталитета питания</vt:lpstr>
      <vt:lpstr>В обществе и медицине созрел запрос на:</vt:lpstr>
      <vt:lpstr>Теоретические и методические подходы к оптимизации питания</vt:lpstr>
      <vt:lpstr>Слайд 10</vt:lpstr>
      <vt:lpstr>Слайд 11</vt:lpstr>
      <vt:lpstr>Экстраполяция БСЧ на питание</vt:lpstr>
      <vt:lpstr>1. Биологические составляющие пищевого поведения </vt:lpstr>
      <vt:lpstr>2. Информационная составляющая пищевых продуктов </vt:lpstr>
      <vt:lpstr>Информационное сходство</vt:lpstr>
      <vt:lpstr>Информационное сходство</vt:lpstr>
      <vt:lpstr>Использование биологической составляющей пищи в воспитании </vt:lpstr>
      <vt:lpstr>Воссоединение питания с  воспитанием </vt:lpstr>
      <vt:lpstr>Преимущества своих продуктов</vt:lpstr>
      <vt:lpstr>Вред импортных продуктов </vt:lpstr>
      <vt:lpstr>3.Медицинская составляющая питания</vt:lpstr>
      <vt:lpstr>Пища и психика</vt:lpstr>
      <vt:lpstr>«Медицинский» потенциал питания</vt:lpstr>
      <vt:lpstr>Реализация медицинского потенциала пищи</vt:lpstr>
      <vt:lpstr>4. Спортивно-эстетическая составляющая питания</vt:lpstr>
      <vt:lpstr>Конфликт биологических и эстетических составляющих питания</vt:lpstr>
      <vt:lpstr>Эстетика тела и психика</vt:lpstr>
      <vt:lpstr>5. Психологическая составляющая пищевого поведения</vt:lpstr>
      <vt:lpstr>Психология и питание</vt:lpstr>
      <vt:lpstr>Отношения и питание</vt:lpstr>
      <vt:lpstr>Питание и отношения </vt:lpstr>
      <vt:lpstr>Питание и отношения</vt:lpstr>
      <vt:lpstr>6. Социально-статусная составляющая питания </vt:lpstr>
      <vt:lpstr>Конфликт статусных и биологических составляющих</vt:lpstr>
      <vt:lpstr>7. Духовные составляющие пищевого поведения</vt:lpstr>
      <vt:lpstr>Духовность и питание</vt:lpstr>
      <vt:lpstr>Православие и питание</vt:lpstr>
      <vt:lpstr>Ислам и питание</vt:lpstr>
      <vt:lpstr>Питание и ритмы</vt:lpstr>
      <vt:lpstr>Праздники и питание</vt:lpstr>
      <vt:lpstr>Посты и здоровье</vt:lpstr>
      <vt:lpstr> 8. Политическая составляющая пищевого поведения </vt:lpstr>
      <vt:lpstr>Связь питания и управления </vt:lpstr>
      <vt:lpstr>Конфликты в структуре пищевого поведения, требующие осознания. </vt:lpstr>
      <vt:lpstr>Конфликт между духовной, биологической и социальной составляющими</vt:lpstr>
      <vt:lpstr>Конфликт между духовной, биологической и социальной составляющими</vt:lpstr>
      <vt:lpstr>Конфликт между биологическими и социальными потребностями характерен для анорексии</vt:lpstr>
      <vt:lpstr>Расстройства пищевого поведения</vt:lpstr>
      <vt:lpstr>Выводы 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БИОПСИХОСОЦИАЛЬНЫЙ ПОДХОД К АНАЛИЗУ ПИЩЕВОГО ПОВЕДЕНИЯ</dc:title>
  <dc:creator>Анатолий</dc:creator>
  <cp:lastModifiedBy>Анатолий</cp:lastModifiedBy>
  <cp:revision>61</cp:revision>
  <dcterms:created xsi:type="dcterms:W3CDTF">2015-02-18T16:59:52Z</dcterms:created>
  <dcterms:modified xsi:type="dcterms:W3CDTF">2015-02-20T04:14:58Z</dcterms:modified>
</cp:coreProperties>
</file>